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League Spartan" charset="1" panose="00000800000000000000"/>
      <p:regular r:id="rId29"/>
    </p:embeddedFont>
    <p:embeddedFont>
      <p:font typeface="DG Jory" charset="1" panose="02000000000000000000"/>
      <p:regular r:id="rId30"/>
    </p:embeddedFont>
    <p:embeddedFont>
      <p:font typeface="DG Jory Bold" charset="1" panose="02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607933" y="59261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680067" y="-2511057"/>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4043841" y="3630669"/>
            <a:ext cx="10200318" cy="2533650"/>
          </a:xfrm>
          <a:prstGeom prst="rect">
            <a:avLst/>
          </a:prstGeom>
        </p:spPr>
        <p:txBody>
          <a:bodyPr anchor="t" rtlCol="false" tIns="0" lIns="0" bIns="0" rIns="0">
            <a:spAutoFit/>
          </a:bodyPr>
          <a:lstStyle/>
          <a:p>
            <a:pPr algn="ctr">
              <a:lnSpc>
                <a:spcPts val="10012"/>
              </a:lnSpc>
            </a:pPr>
            <a:r>
              <a:rPr lang="en-US" sz="8344">
                <a:solidFill>
                  <a:srgbClr val="000000"/>
                </a:solidFill>
                <a:latin typeface="League Spartan"/>
                <a:ea typeface="League Spartan"/>
                <a:cs typeface="League Spartan"/>
                <a:sym typeface="League Spartan"/>
              </a:rPr>
              <a:t>TIME SERIES</a:t>
            </a:r>
          </a:p>
          <a:p>
            <a:pPr algn="ctr">
              <a:lnSpc>
                <a:spcPts val="10012"/>
              </a:lnSpc>
            </a:pPr>
            <a:r>
              <a:rPr lang="en-US" sz="8344">
                <a:solidFill>
                  <a:srgbClr val="000000"/>
                </a:solidFill>
                <a:latin typeface="League Spartan"/>
                <a:ea typeface="League Spartan"/>
                <a:cs typeface="League Spartan"/>
                <a:sym typeface="League Spartan"/>
              </a:rPr>
              <a:t>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93291" y="4257021"/>
            <a:ext cx="10189870" cy="3972579"/>
            <a:chOff x="0" y="0"/>
            <a:chExt cx="2683752" cy="1046276"/>
          </a:xfrm>
        </p:grpSpPr>
        <p:sp>
          <p:nvSpPr>
            <p:cNvPr name="Freeform 3" id="3"/>
            <p:cNvSpPr/>
            <p:nvPr/>
          </p:nvSpPr>
          <p:spPr>
            <a:xfrm flipH="false" flipV="false" rot="0">
              <a:off x="0" y="0"/>
              <a:ext cx="2683752" cy="1046276"/>
            </a:xfrm>
            <a:custGeom>
              <a:avLst/>
              <a:gdLst/>
              <a:ahLst/>
              <a:cxnLst/>
              <a:rect r="r" b="b" t="t" l="l"/>
              <a:pathLst>
                <a:path h="1046276" w="2683752">
                  <a:moveTo>
                    <a:pt x="0" y="0"/>
                  </a:moveTo>
                  <a:lnTo>
                    <a:pt x="2683752" y="0"/>
                  </a:lnTo>
                  <a:lnTo>
                    <a:pt x="2683752" y="1046276"/>
                  </a:lnTo>
                  <a:lnTo>
                    <a:pt x="0" y="1046276"/>
                  </a:lnTo>
                  <a:close/>
                </a:path>
              </a:pathLst>
            </a:custGeom>
            <a:solidFill>
              <a:srgbClr val="000000">
                <a:alpha val="0"/>
              </a:srgbClr>
            </a:solidFill>
            <a:ln w="38100" cap="sq">
              <a:solidFill>
                <a:srgbClr val="9BDAE9">
                  <a:alpha val="49804"/>
                </a:srgbClr>
              </a:solidFill>
              <a:prstDash val="solid"/>
              <a:miter/>
            </a:ln>
          </p:spPr>
        </p:sp>
        <p:sp>
          <p:nvSpPr>
            <p:cNvPr name="TextBox 4" id="4"/>
            <p:cNvSpPr txBox="true"/>
            <p:nvPr/>
          </p:nvSpPr>
          <p:spPr>
            <a:xfrm>
              <a:off x="0" y="-47625"/>
              <a:ext cx="2683752" cy="109390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9" id="9"/>
          <p:cNvSpPr txBox="true"/>
          <p:nvPr/>
        </p:nvSpPr>
        <p:spPr>
          <a:xfrm rot="0">
            <a:off x="4065877" y="4435178"/>
            <a:ext cx="9844700" cy="4181591"/>
          </a:xfrm>
          <a:prstGeom prst="rect">
            <a:avLst/>
          </a:prstGeom>
        </p:spPr>
        <p:txBody>
          <a:bodyPr anchor="t" rtlCol="false" tIns="0" lIns="0" bIns="0" rIns="0">
            <a:spAutoFit/>
          </a:bodyPr>
          <a:lstStyle/>
          <a:p>
            <a:pPr algn="l">
              <a:lnSpc>
                <a:spcPts val="4193"/>
              </a:lnSpc>
            </a:pPr>
            <a:r>
              <a:rPr lang="en-US" sz="2995">
                <a:solidFill>
                  <a:srgbClr val="000000"/>
                </a:solidFill>
                <a:latin typeface="DG Jory"/>
                <a:ea typeface="DG Jory"/>
                <a:cs typeface="DG Jory"/>
                <a:sym typeface="DG Jory"/>
              </a:rPr>
              <a:t> • Dataset Loading &amp; Preview</a:t>
            </a:r>
          </a:p>
          <a:p>
            <a:pPr algn="l">
              <a:lnSpc>
                <a:spcPts val="4193"/>
              </a:lnSpc>
            </a:pPr>
            <a:r>
              <a:rPr lang="en-US" sz="2995">
                <a:solidFill>
                  <a:srgbClr val="000000"/>
                </a:solidFill>
                <a:latin typeface="DG Jory"/>
                <a:ea typeface="DG Jory"/>
                <a:cs typeface="DG Jory"/>
                <a:sym typeface="DG Jory"/>
              </a:rPr>
              <a:t> • Database &amp; Table Creation</a:t>
            </a:r>
          </a:p>
          <a:p>
            <a:pPr algn="l">
              <a:lnSpc>
                <a:spcPts val="4193"/>
              </a:lnSpc>
            </a:pPr>
            <a:r>
              <a:rPr lang="en-US" sz="2995">
                <a:solidFill>
                  <a:srgbClr val="000000"/>
                </a:solidFill>
                <a:latin typeface="DG Jory"/>
                <a:ea typeface="DG Jory"/>
                <a:cs typeface="DG Jory"/>
                <a:sym typeface="DG Jory"/>
              </a:rPr>
              <a:t> • Data Cleaning &amp; Column Renaming</a:t>
            </a:r>
          </a:p>
          <a:p>
            <a:pPr algn="l">
              <a:lnSpc>
                <a:spcPts val="4193"/>
              </a:lnSpc>
            </a:pPr>
            <a:r>
              <a:rPr lang="en-US" sz="2995">
                <a:solidFill>
                  <a:srgbClr val="000000"/>
                </a:solidFill>
                <a:latin typeface="DG Jory"/>
                <a:ea typeface="DG Jory"/>
                <a:cs typeface="DG Jory"/>
                <a:sym typeface="DG Jory"/>
              </a:rPr>
              <a:t> • Date Format Standardization</a:t>
            </a:r>
          </a:p>
          <a:p>
            <a:pPr algn="l">
              <a:lnSpc>
                <a:spcPts val="4193"/>
              </a:lnSpc>
            </a:pPr>
            <a:r>
              <a:rPr lang="en-US" sz="2995">
                <a:solidFill>
                  <a:srgbClr val="000000"/>
                </a:solidFill>
                <a:latin typeface="DG Jory"/>
                <a:ea typeface="DG Jory"/>
                <a:cs typeface="DG Jory"/>
                <a:sym typeface="DG Jory"/>
              </a:rPr>
              <a:t> • Trend Analysis (Daily, Weekly, Monthly)</a:t>
            </a:r>
          </a:p>
          <a:p>
            <a:pPr algn="l">
              <a:lnSpc>
                <a:spcPts val="4193"/>
              </a:lnSpc>
            </a:pPr>
            <a:r>
              <a:rPr lang="en-US" sz="2995">
                <a:solidFill>
                  <a:srgbClr val="000000"/>
                </a:solidFill>
                <a:latin typeface="DG Jory"/>
                <a:ea typeface="DG Jory"/>
                <a:cs typeface="DG Jory"/>
                <a:sym typeface="DG Jory"/>
              </a:rPr>
              <a:t> • Seasonality Analysis</a:t>
            </a:r>
          </a:p>
          <a:p>
            <a:pPr algn="l">
              <a:lnSpc>
                <a:spcPts val="4193"/>
              </a:lnSpc>
            </a:pPr>
            <a:r>
              <a:rPr lang="en-US" sz="2995">
                <a:solidFill>
                  <a:srgbClr val="000000"/>
                </a:solidFill>
                <a:latin typeface="DG Jory"/>
                <a:ea typeface="DG Jory"/>
                <a:cs typeface="DG Jory"/>
                <a:sym typeface="DG Jory"/>
              </a:rPr>
              <a:t> • Anomaly Detection using Z-Score</a:t>
            </a:r>
          </a:p>
          <a:p>
            <a:pPr algn="ctr">
              <a:lnSpc>
                <a:spcPts val="4193"/>
              </a:lnSpc>
            </a:pPr>
          </a:p>
        </p:txBody>
      </p:sp>
      <p:grpSp>
        <p:nvGrpSpPr>
          <p:cNvPr name="Group 10" id="10"/>
          <p:cNvGrpSpPr/>
          <p:nvPr/>
        </p:nvGrpSpPr>
        <p:grpSpPr>
          <a:xfrm rot="0">
            <a:off x="6021566" y="1558017"/>
            <a:ext cx="5994124" cy="1773322"/>
            <a:chOff x="0" y="0"/>
            <a:chExt cx="2747400" cy="812800"/>
          </a:xfrm>
        </p:grpSpPr>
        <p:sp>
          <p:nvSpPr>
            <p:cNvPr name="Freeform 11" id="11"/>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12" id="12"/>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163750" y="1700201"/>
            <a:ext cx="5994124" cy="1773322"/>
            <a:chOff x="0" y="0"/>
            <a:chExt cx="2747400" cy="812800"/>
          </a:xfrm>
        </p:grpSpPr>
        <p:sp>
          <p:nvSpPr>
            <p:cNvPr name="Freeform 14" id="14"/>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5" id="15"/>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113038" y="1700201"/>
            <a:ext cx="6061924" cy="2245842"/>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IMPLEMENTATION TASKS PERFORMED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4552112" y="3799844"/>
            <a:ext cx="10055821" cy="5813571"/>
          </a:xfrm>
          <a:prstGeom prst="rect">
            <a:avLst/>
          </a:prstGeom>
        </p:spPr>
        <p:txBody>
          <a:bodyPr anchor="t" rtlCol="false" tIns="0" lIns="0" bIns="0" rIns="0">
            <a:spAutoFit/>
          </a:bodyPr>
          <a:lstStyle/>
          <a:p>
            <a:pPr algn="ctr">
              <a:lnSpc>
                <a:spcPts val="5323"/>
              </a:lnSpc>
            </a:pPr>
          </a:p>
          <a:p>
            <a:pPr algn="just">
              <a:lnSpc>
                <a:spcPts val="5323"/>
              </a:lnSpc>
            </a:pPr>
            <a:r>
              <a:rPr lang="en-US" sz="3802">
                <a:solidFill>
                  <a:srgbClr val="000000"/>
                </a:solidFill>
                <a:latin typeface="DG Jory"/>
                <a:ea typeface="DG Jory"/>
                <a:cs typeface="DG Jory"/>
                <a:sym typeface="DG Jory"/>
              </a:rPr>
              <a:t>• Used spark.read.format("csv") for loading data</a:t>
            </a:r>
          </a:p>
          <a:p>
            <a:pPr algn="just">
              <a:lnSpc>
                <a:spcPts val="5323"/>
              </a:lnSpc>
            </a:pPr>
            <a:r>
              <a:rPr lang="en-US" sz="3802">
                <a:solidFill>
                  <a:srgbClr val="000000"/>
                </a:solidFill>
                <a:latin typeface="DG Jory"/>
                <a:ea typeface="DG Jory"/>
                <a:cs typeface="DG Jory"/>
                <a:sym typeface="DG Jory"/>
              </a:rPr>
              <a:t> • Applied column renaming for uniformity</a:t>
            </a:r>
          </a:p>
          <a:p>
            <a:pPr algn="just">
              <a:lnSpc>
                <a:spcPts val="5323"/>
              </a:lnSpc>
            </a:pPr>
            <a:r>
              <a:rPr lang="en-US" sz="3802">
                <a:solidFill>
                  <a:srgbClr val="000000"/>
                </a:solidFill>
                <a:latin typeface="DG Jory"/>
                <a:ea typeface="DG Jory"/>
                <a:cs typeface="DG Jory"/>
                <a:sym typeface="DG Jory"/>
              </a:rPr>
              <a:t> • Converted string dates → proper date format</a:t>
            </a:r>
          </a:p>
          <a:p>
            <a:pPr algn="just">
              <a:lnSpc>
                <a:spcPts val="5323"/>
              </a:lnSpc>
            </a:pPr>
            <a:r>
              <a:rPr lang="en-US" sz="3802">
                <a:solidFill>
                  <a:srgbClr val="000000"/>
                </a:solidFill>
                <a:latin typeface="DG Jory"/>
                <a:ea typeface="DG Jory"/>
                <a:cs typeface="DG Jory"/>
                <a:sym typeface="DG Jory"/>
              </a:rPr>
              <a:t> • Aggregated data for trend analysis (SUM &amp; AVG functions)</a:t>
            </a:r>
          </a:p>
          <a:p>
            <a:pPr algn="just">
              <a:lnSpc>
                <a:spcPts val="5323"/>
              </a:lnSpc>
            </a:pPr>
            <a:r>
              <a:rPr lang="en-US" sz="3802">
                <a:solidFill>
                  <a:srgbClr val="000000"/>
                </a:solidFill>
                <a:latin typeface="DG Jory"/>
                <a:ea typeface="DG Jory"/>
                <a:cs typeface="DG Jory"/>
                <a:sym typeface="DG Jory"/>
              </a:rPr>
              <a:t> • Applied dayofweek, month, weekofyear functions</a:t>
            </a:r>
          </a:p>
          <a:p>
            <a:pPr algn="just">
              <a:lnSpc>
                <a:spcPts val="5323"/>
              </a:lnSpc>
            </a:pPr>
            <a:r>
              <a:rPr lang="en-US" sz="3802">
                <a:solidFill>
                  <a:srgbClr val="000000"/>
                </a:solidFill>
                <a:latin typeface="DG Jory"/>
                <a:ea typeface="DG Jory"/>
                <a:cs typeface="DG Jory"/>
                <a:sym typeface="DG Jory"/>
              </a:rPr>
              <a:t> • Used Z-Score formula for anomaly detection</a:t>
            </a:r>
          </a:p>
          <a:p>
            <a:pPr algn="ctr">
              <a:lnSpc>
                <a:spcPts val="3760"/>
              </a:lnSpc>
            </a:pPr>
          </a:p>
        </p:txBody>
      </p:sp>
      <p:grpSp>
        <p:nvGrpSpPr>
          <p:cNvPr name="Group 7" id="7"/>
          <p:cNvGrpSpPr/>
          <p:nvPr/>
        </p:nvGrpSpPr>
        <p:grpSpPr>
          <a:xfrm rot="0">
            <a:off x="6021566" y="1558017"/>
            <a:ext cx="5994124" cy="1773322"/>
            <a:chOff x="0" y="0"/>
            <a:chExt cx="2747400" cy="812800"/>
          </a:xfrm>
        </p:grpSpPr>
        <p:sp>
          <p:nvSpPr>
            <p:cNvPr name="Freeform 8" id="8"/>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9" id="9"/>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163750" y="1700201"/>
            <a:ext cx="5994124" cy="1773322"/>
            <a:chOff x="0" y="0"/>
            <a:chExt cx="2747400" cy="812800"/>
          </a:xfrm>
        </p:grpSpPr>
        <p:sp>
          <p:nvSpPr>
            <p:cNvPr name="Freeform 11" id="11"/>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2" id="12"/>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021566" y="1834111"/>
            <a:ext cx="6916337"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PRACTICAL IMPLEMENTATION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950198" y="3782224"/>
            <a:ext cx="14421227" cy="5579888"/>
          </a:xfrm>
          <a:custGeom>
            <a:avLst/>
            <a:gdLst/>
            <a:ahLst/>
            <a:cxnLst/>
            <a:rect r="r" b="b" t="t" l="l"/>
            <a:pathLst>
              <a:path h="5579888" w="14421227">
                <a:moveTo>
                  <a:pt x="0" y="0"/>
                </a:moveTo>
                <a:lnTo>
                  <a:pt x="14421227" y="0"/>
                </a:lnTo>
                <a:lnTo>
                  <a:pt x="14421227" y="5579888"/>
                </a:lnTo>
                <a:lnTo>
                  <a:pt x="0" y="5579888"/>
                </a:lnTo>
                <a:lnTo>
                  <a:pt x="0" y="0"/>
                </a:lnTo>
                <a:close/>
              </a:path>
            </a:pathLst>
          </a:custGeom>
          <a:blipFill>
            <a:blip r:embed="rId4"/>
            <a:stretch>
              <a:fillRect l="-578" t="0" r="-578" b="0"/>
            </a:stretch>
          </a:blipFill>
        </p:spPr>
      </p:sp>
      <p:grpSp>
        <p:nvGrpSpPr>
          <p:cNvPr name="Group 7" id="7"/>
          <p:cNvGrpSpPr/>
          <p:nvPr/>
        </p:nvGrpSpPr>
        <p:grpSpPr>
          <a:xfrm rot="0">
            <a:off x="6021566" y="1558017"/>
            <a:ext cx="5994124" cy="1773322"/>
            <a:chOff x="0" y="0"/>
            <a:chExt cx="2747400" cy="812800"/>
          </a:xfrm>
        </p:grpSpPr>
        <p:sp>
          <p:nvSpPr>
            <p:cNvPr name="Freeform 8" id="8"/>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9" id="9"/>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163750" y="1700201"/>
            <a:ext cx="5994124" cy="1773322"/>
            <a:chOff x="0" y="0"/>
            <a:chExt cx="2747400" cy="812800"/>
          </a:xfrm>
        </p:grpSpPr>
        <p:sp>
          <p:nvSpPr>
            <p:cNvPr name="Freeform 11" id="11"/>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2" id="12"/>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760376" y="1838247"/>
            <a:ext cx="6916337"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SUCCESSFUL OUTPUT GENERATED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496242" y="448500"/>
            <a:ext cx="11301259" cy="6201566"/>
          </a:xfrm>
          <a:custGeom>
            <a:avLst/>
            <a:gdLst/>
            <a:ahLst/>
            <a:cxnLst/>
            <a:rect r="r" b="b" t="t" l="l"/>
            <a:pathLst>
              <a:path h="6201566" w="11301259">
                <a:moveTo>
                  <a:pt x="0" y="0"/>
                </a:moveTo>
                <a:lnTo>
                  <a:pt x="11301259" y="0"/>
                </a:lnTo>
                <a:lnTo>
                  <a:pt x="11301259" y="6201565"/>
                </a:lnTo>
                <a:lnTo>
                  <a:pt x="0" y="6201565"/>
                </a:lnTo>
                <a:lnTo>
                  <a:pt x="0" y="0"/>
                </a:lnTo>
                <a:close/>
              </a:path>
            </a:pathLst>
          </a:custGeom>
          <a:blipFill>
            <a:blip r:embed="rId4"/>
            <a:stretch>
              <a:fillRect l="0" t="0" r="0" b="0"/>
            </a:stretch>
          </a:blipFill>
        </p:spPr>
      </p:sp>
      <p:sp>
        <p:nvSpPr>
          <p:cNvPr name="Freeform 7" id="7"/>
          <p:cNvSpPr/>
          <p:nvPr/>
        </p:nvSpPr>
        <p:spPr>
          <a:xfrm flipH="false" flipV="false" rot="0">
            <a:off x="6618037" y="3535156"/>
            <a:ext cx="11301259" cy="6229819"/>
          </a:xfrm>
          <a:custGeom>
            <a:avLst/>
            <a:gdLst/>
            <a:ahLst/>
            <a:cxnLst/>
            <a:rect r="r" b="b" t="t" l="l"/>
            <a:pathLst>
              <a:path h="6229819" w="11301259">
                <a:moveTo>
                  <a:pt x="0" y="0"/>
                </a:moveTo>
                <a:lnTo>
                  <a:pt x="11301259" y="0"/>
                </a:lnTo>
                <a:lnTo>
                  <a:pt x="11301259" y="6229819"/>
                </a:lnTo>
                <a:lnTo>
                  <a:pt x="0" y="6229819"/>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329305" y="474076"/>
            <a:ext cx="11301259" cy="3192606"/>
          </a:xfrm>
          <a:custGeom>
            <a:avLst/>
            <a:gdLst/>
            <a:ahLst/>
            <a:cxnLst/>
            <a:rect r="r" b="b" t="t" l="l"/>
            <a:pathLst>
              <a:path h="3192606" w="11301259">
                <a:moveTo>
                  <a:pt x="0" y="0"/>
                </a:moveTo>
                <a:lnTo>
                  <a:pt x="11301259" y="0"/>
                </a:lnTo>
                <a:lnTo>
                  <a:pt x="11301259" y="3192605"/>
                </a:lnTo>
                <a:lnTo>
                  <a:pt x="0" y="3192605"/>
                </a:lnTo>
                <a:lnTo>
                  <a:pt x="0" y="0"/>
                </a:lnTo>
                <a:close/>
              </a:path>
            </a:pathLst>
          </a:custGeom>
          <a:blipFill>
            <a:blip r:embed="rId4"/>
            <a:stretch>
              <a:fillRect l="0" t="0" r="0" b="0"/>
            </a:stretch>
          </a:blipFill>
        </p:spPr>
      </p:sp>
      <p:sp>
        <p:nvSpPr>
          <p:cNvPr name="Freeform 7" id="7"/>
          <p:cNvSpPr/>
          <p:nvPr/>
        </p:nvSpPr>
        <p:spPr>
          <a:xfrm flipH="false" flipV="false" rot="0">
            <a:off x="4446610" y="4257021"/>
            <a:ext cx="11301259" cy="5678883"/>
          </a:xfrm>
          <a:custGeom>
            <a:avLst/>
            <a:gdLst/>
            <a:ahLst/>
            <a:cxnLst/>
            <a:rect r="r" b="b" t="t" l="l"/>
            <a:pathLst>
              <a:path h="5678883" w="11301259">
                <a:moveTo>
                  <a:pt x="0" y="0"/>
                </a:moveTo>
                <a:lnTo>
                  <a:pt x="11301259" y="0"/>
                </a:lnTo>
                <a:lnTo>
                  <a:pt x="11301259" y="5678883"/>
                </a:lnTo>
                <a:lnTo>
                  <a:pt x="0" y="5678883"/>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673437" y="1816844"/>
            <a:ext cx="14941125" cy="7545268"/>
          </a:xfrm>
          <a:custGeom>
            <a:avLst/>
            <a:gdLst/>
            <a:ahLst/>
            <a:cxnLst/>
            <a:rect r="r" b="b" t="t" l="l"/>
            <a:pathLst>
              <a:path h="7545268" w="14941125">
                <a:moveTo>
                  <a:pt x="0" y="0"/>
                </a:moveTo>
                <a:lnTo>
                  <a:pt x="14941126" y="0"/>
                </a:lnTo>
                <a:lnTo>
                  <a:pt x="14941126" y="7545268"/>
                </a:lnTo>
                <a:lnTo>
                  <a:pt x="0" y="7545268"/>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28700" y="1028700"/>
            <a:ext cx="11301259" cy="2669922"/>
          </a:xfrm>
          <a:custGeom>
            <a:avLst/>
            <a:gdLst/>
            <a:ahLst/>
            <a:cxnLst/>
            <a:rect r="r" b="b" t="t" l="l"/>
            <a:pathLst>
              <a:path h="2669922" w="11301259">
                <a:moveTo>
                  <a:pt x="0" y="0"/>
                </a:moveTo>
                <a:lnTo>
                  <a:pt x="11301259" y="0"/>
                </a:lnTo>
                <a:lnTo>
                  <a:pt x="11301259" y="2669922"/>
                </a:lnTo>
                <a:lnTo>
                  <a:pt x="0" y="2669922"/>
                </a:lnTo>
                <a:lnTo>
                  <a:pt x="0" y="0"/>
                </a:lnTo>
                <a:close/>
              </a:path>
            </a:pathLst>
          </a:custGeom>
          <a:blipFill>
            <a:blip r:embed="rId4"/>
            <a:stretch>
              <a:fillRect l="0" t="0" r="0" b="0"/>
            </a:stretch>
          </a:blipFill>
        </p:spPr>
      </p:sp>
      <p:sp>
        <p:nvSpPr>
          <p:cNvPr name="Freeform 7" id="7"/>
          <p:cNvSpPr/>
          <p:nvPr/>
        </p:nvSpPr>
        <p:spPr>
          <a:xfrm flipH="false" flipV="false" rot="0">
            <a:off x="5958041" y="4508543"/>
            <a:ext cx="11301259" cy="5156199"/>
          </a:xfrm>
          <a:custGeom>
            <a:avLst/>
            <a:gdLst/>
            <a:ahLst/>
            <a:cxnLst/>
            <a:rect r="r" b="b" t="t" l="l"/>
            <a:pathLst>
              <a:path h="5156199" w="11301259">
                <a:moveTo>
                  <a:pt x="0" y="0"/>
                </a:moveTo>
                <a:lnTo>
                  <a:pt x="11301259" y="0"/>
                </a:lnTo>
                <a:lnTo>
                  <a:pt x="11301259" y="5156200"/>
                </a:lnTo>
                <a:lnTo>
                  <a:pt x="0" y="5156200"/>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526022" y="1631612"/>
            <a:ext cx="15235957" cy="7541799"/>
          </a:xfrm>
          <a:custGeom>
            <a:avLst/>
            <a:gdLst/>
            <a:ahLst/>
            <a:cxnLst/>
            <a:rect r="r" b="b" t="t" l="l"/>
            <a:pathLst>
              <a:path h="7541799" w="15235957">
                <a:moveTo>
                  <a:pt x="0" y="0"/>
                </a:moveTo>
                <a:lnTo>
                  <a:pt x="15235956" y="0"/>
                </a:lnTo>
                <a:lnTo>
                  <a:pt x="15235956" y="7541799"/>
                </a:lnTo>
                <a:lnTo>
                  <a:pt x="0" y="7541799"/>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28700" y="1403453"/>
            <a:ext cx="11301259" cy="2853568"/>
          </a:xfrm>
          <a:custGeom>
            <a:avLst/>
            <a:gdLst/>
            <a:ahLst/>
            <a:cxnLst/>
            <a:rect r="r" b="b" t="t" l="l"/>
            <a:pathLst>
              <a:path h="2853568" w="11301259">
                <a:moveTo>
                  <a:pt x="0" y="0"/>
                </a:moveTo>
                <a:lnTo>
                  <a:pt x="11301259" y="0"/>
                </a:lnTo>
                <a:lnTo>
                  <a:pt x="11301259" y="2853568"/>
                </a:lnTo>
                <a:lnTo>
                  <a:pt x="0" y="2853568"/>
                </a:lnTo>
                <a:lnTo>
                  <a:pt x="0" y="0"/>
                </a:lnTo>
                <a:close/>
              </a:path>
            </a:pathLst>
          </a:custGeom>
          <a:blipFill>
            <a:blip r:embed="rId4"/>
            <a:stretch>
              <a:fillRect l="0" t="0" r="0" b="0"/>
            </a:stretch>
          </a:blipFill>
        </p:spPr>
      </p:sp>
      <p:sp>
        <p:nvSpPr>
          <p:cNvPr name="Freeform 7" id="7"/>
          <p:cNvSpPr/>
          <p:nvPr/>
        </p:nvSpPr>
        <p:spPr>
          <a:xfrm flipH="false" flipV="false" rot="0">
            <a:off x="5473177" y="5143500"/>
            <a:ext cx="11301259" cy="4237972"/>
          </a:xfrm>
          <a:custGeom>
            <a:avLst/>
            <a:gdLst/>
            <a:ahLst/>
            <a:cxnLst/>
            <a:rect r="r" b="b" t="t" l="l"/>
            <a:pathLst>
              <a:path h="4237972" w="11301259">
                <a:moveTo>
                  <a:pt x="0" y="0"/>
                </a:moveTo>
                <a:lnTo>
                  <a:pt x="11301259" y="0"/>
                </a:lnTo>
                <a:lnTo>
                  <a:pt x="11301259" y="4237972"/>
                </a:lnTo>
                <a:lnTo>
                  <a:pt x="0" y="4237972"/>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861674" y="1320279"/>
            <a:ext cx="15397626" cy="8083754"/>
          </a:xfrm>
          <a:custGeom>
            <a:avLst/>
            <a:gdLst/>
            <a:ahLst/>
            <a:cxnLst/>
            <a:rect r="r" b="b" t="t" l="l"/>
            <a:pathLst>
              <a:path h="8083754" w="15397626">
                <a:moveTo>
                  <a:pt x="0" y="0"/>
                </a:moveTo>
                <a:lnTo>
                  <a:pt x="15397626" y="0"/>
                </a:lnTo>
                <a:lnTo>
                  <a:pt x="15397626" y="8083753"/>
                </a:lnTo>
                <a:lnTo>
                  <a:pt x="0" y="8083753"/>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6021566" y="1558017"/>
            <a:ext cx="5994124" cy="1773322"/>
            <a:chOff x="0" y="0"/>
            <a:chExt cx="2747400" cy="812800"/>
          </a:xfrm>
        </p:grpSpPr>
        <p:sp>
          <p:nvSpPr>
            <p:cNvPr name="Freeform 7" id="7"/>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8" id="8"/>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163750" y="1700201"/>
            <a:ext cx="5994124" cy="1773322"/>
            <a:chOff x="0" y="0"/>
            <a:chExt cx="2747400" cy="812800"/>
          </a:xfrm>
        </p:grpSpPr>
        <p:sp>
          <p:nvSpPr>
            <p:cNvPr name="Freeform 10" id="10"/>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1" id="11"/>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673477" y="4180821"/>
            <a:ext cx="6696178" cy="4451237"/>
          </a:xfrm>
          <a:prstGeom prst="rect">
            <a:avLst/>
          </a:prstGeom>
        </p:spPr>
        <p:txBody>
          <a:bodyPr anchor="t" rtlCol="false" tIns="0" lIns="0" bIns="0" rIns="0">
            <a:spAutoFit/>
          </a:bodyPr>
          <a:lstStyle/>
          <a:p>
            <a:pPr algn="l" marL="783596" indent="-391798" lvl="1">
              <a:lnSpc>
                <a:spcPts val="5081"/>
              </a:lnSpc>
              <a:buFont typeface="Arial"/>
              <a:buChar char="•"/>
            </a:pPr>
            <a:r>
              <a:rPr lang="en-US" sz="3629">
                <a:solidFill>
                  <a:srgbClr val="000000"/>
                </a:solidFill>
                <a:latin typeface="DG Jory"/>
                <a:ea typeface="DG Jory"/>
                <a:cs typeface="DG Jory"/>
                <a:sym typeface="DG Jory"/>
              </a:rPr>
              <a:t>Project Statement</a:t>
            </a:r>
          </a:p>
          <a:p>
            <a:pPr algn="l" marL="783596" indent="-391798" lvl="1">
              <a:lnSpc>
                <a:spcPts val="5081"/>
              </a:lnSpc>
              <a:buFont typeface="Arial"/>
              <a:buChar char="•"/>
            </a:pPr>
            <a:r>
              <a:rPr lang="en-US" sz="3629">
                <a:solidFill>
                  <a:srgbClr val="000000"/>
                </a:solidFill>
                <a:latin typeface="DG Jory"/>
                <a:ea typeface="DG Jory"/>
                <a:cs typeface="DG Jory"/>
                <a:sym typeface="DG Jory"/>
              </a:rPr>
              <a:t>Pr</a:t>
            </a:r>
            <a:r>
              <a:rPr lang="en-US" sz="3629">
                <a:solidFill>
                  <a:srgbClr val="000000"/>
                </a:solidFill>
                <a:latin typeface="DG Jory"/>
                <a:ea typeface="DG Jory"/>
                <a:cs typeface="DG Jory"/>
                <a:sym typeface="DG Jory"/>
              </a:rPr>
              <a:t>o</a:t>
            </a:r>
            <a:r>
              <a:rPr lang="en-US" sz="3629">
                <a:solidFill>
                  <a:srgbClr val="000000"/>
                </a:solidFill>
                <a:latin typeface="DG Jory"/>
                <a:ea typeface="DG Jory"/>
                <a:cs typeface="DG Jory"/>
                <a:sym typeface="DG Jory"/>
              </a:rPr>
              <a:t>ject Overview</a:t>
            </a:r>
          </a:p>
          <a:p>
            <a:pPr algn="l" marL="783596" indent="-391798" lvl="1">
              <a:lnSpc>
                <a:spcPts val="5081"/>
              </a:lnSpc>
              <a:buFont typeface="Arial"/>
              <a:buChar char="•"/>
            </a:pPr>
            <a:r>
              <a:rPr lang="en-US" sz="3629">
                <a:solidFill>
                  <a:srgbClr val="000000"/>
                </a:solidFill>
                <a:latin typeface="DG Jory"/>
                <a:ea typeface="DG Jory"/>
                <a:cs typeface="DG Jory"/>
                <a:sym typeface="DG Jory"/>
              </a:rPr>
              <a:t>Project Requirement</a:t>
            </a:r>
          </a:p>
          <a:p>
            <a:pPr algn="l" marL="783596" indent="-391798" lvl="1">
              <a:lnSpc>
                <a:spcPts val="5081"/>
              </a:lnSpc>
              <a:buFont typeface="Arial"/>
              <a:buChar char="•"/>
            </a:pPr>
            <a:r>
              <a:rPr lang="en-US" sz="3629">
                <a:solidFill>
                  <a:srgbClr val="000000"/>
                </a:solidFill>
                <a:latin typeface="DG Jory"/>
                <a:ea typeface="DG Jory"/>
                <a:cs typeface="DG Jory"/>
                <a:sym typeface="DG Jory"/>
              </a:rPr>
              <a:t>Project Objectives</a:t>
            </a:r>
          </a:p>
          <a:p>
            <a:pPr algn="l" marL="783596" indent="-391798" lvl="1">
              <a:lnSpc>
                <a:spcPts val="5081"/>
              </a:lnSpc>
              <a:buFont typeface="Arial"/>
              <a:buChar char="•"/>
            </a:pPr>
            <a:r>
              <a:rPr lang="en-US" sz="3629">
                <a:solidFill>
                  <a:srgbClr val="000000"/>
                </a:solidFill>
                <a:latin typeface="DG Jory"/>
                <a:ea typeface="DG Jory"/>
                <a:cs typeface="DG Jory"/>
                <a:sym typeface="DG Jory"/>
              </a:rPr>
              <a:t>Technologies/</a:t>
            </a:r>
            <a:r>
              <a:rPr lang="en-US" sz="3629">
                <a:solidFill>
                  <a:srgbClr val="000000"/>
                </a:solidFill>
                <a:latin typeface="DG Jory"/>
                <a:ea typeface="DG Jory"/>
                <a:cs typeface="DG Jory"/>
                <a:sym typeface="DG Jory"/>
              </a:rPr>
              <a:t>Tools Used</a:t>
            </a:r>
          </a:p>
          <a:p>
            <a:pPr algn="l">
              <a:lnSpc>
                <a:spcPts val="5081"/>
              </a:lnSpc>
            </a:pPr>
          </a:p>
          <a:p>
            <a:pPr algn="l">
              <a:lnSpc>
                <a:spcPts val="5081"/>
              </a:lnSpc>
            </a:pPr>
          </a:p>
        </p:txBody>
      </p:sp>
      <p:sp>
        <p:nvSpPr>
          <p:cNvPr name="TextBox 13" id="13"/>
          <p:cNvSpPr txBox="true"/>
          <p:nvPr/>
        </p:nvSpPr>
        <p:spPr>
          <a:xfrm rot="0">
            <a:off x="6204671" y="1558017"/>
            <a:ext cx="6027748"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TABLE OF CONTENTS</a:t>
            </a:r>
          </a:p>
        </p:txBody>
      </p:sp>
      <p:sp>
        <p:nvSpPr>
          <p:cNvPr name="TextBox 14" id="14"/>
          <p:cNvSpPr txBox="true"/>
          <p:nvPr/>
        </p:nvSpPr>
        <p:spPr>
          <a:xfrm rot="0">
            <a:off x="9218545" y="4463808"/>
            <a:ext cx="6696178" cy="4265817"/>
          </a:xfrm>
          <a:prstGeom prst="rect">
            <a:avLst/>
          </a:prstGeom>
        </p:spPr>
        <p:txBody>
          <a:bodyPr anchor="t" rtlCol="false" tIns="0" lIns="0" bIns="0" rIns="0">
            <a:spAutoFit/>
          </a:bodyPr>
          <a:lstStyle/>
          <a:p>
            <a:pPr algn="l" marL="740417" indent="-370208" lvl="1">
              <a:lnSpc>
                <a:spcPts val="4801"/>
              </a:lnSpc>
              <a:buFont typeface="Arial"/>
              <a:buChar char="•"/>
            </a:pPr>
            <a:r>
              <a:rPr lang="en-US" sz="3429">
                <a:solidFill>
                  <a:srgbClr val="000000"/>
                </a:solidFill>
                <a:latin typeface="DG Jory"/>
                <a:ea typeface="DG Jory"/>
                <a:cs typeface="DG Jory"/>
                <a:sym typeface="DG Jory"/>
              </a:rPr>
              <a:t>Architecture Diagram</a:t>
            </a:r>
          </a:p>
          <a:p>
            <a:pPr algn="l" marL="740417" indent="-370208" lvl="1">
              <a:lnSpc>
                <a:spcPts val="4801"/>
              </a:lnSpc>
              <a:buFont typeface="Arial"/>
              <a:buChar char="•"/>
            </a:pPr>
            <a:r>
              <a:rPr lang="en-US" sz="3429">
                <a:solidFill>
                  <a:srgbClr val="000000"/>
                </a:solidFill>
                <a:latin typeface="DG Jory"/>
                <a:ea typeface="DG Jory"/>
                <a:cs typeface="DG Jory"/>
                <a:sym typeface="DG Jory"/>
              </a:rPr>
              <a:t>Execution Overview</a:t>
            </a:r>
          </a:p>
          <a:p>
            <a:pPr algn="l" marL="740417" indent="-370208" lvl="1">
              <a:lnSpc>
                <a:spcPts val="4801"/>
              </a:lnSpc>
              <a:buFont typeface="Arial"/>
              <a:buChar char="•"/>
            </a:pPr>
            <a:r>
              <a:rPr lang="en-US" sz="3429">
                <a:solidFill>
                  <a:srgbClr val="000000"/>
                </a:solidFill>
                <a:latin typeface="DG Jory"/>
                <a:ea typeface="DG Jory"/>
                <a:cs typeface="DG Jory"/>
                <a:sym typeface="DG Jory"/>
              </a:rPr>
              <a:t>Implementation tasks performed</a:t>
            </a:r>
          </a:p>
          <a:p>
            <a:pPr algn="l" marL="740417" indent="-370208" lvl="1">
              <a:lnSpc>
                <a:spcPts val="4801"/>
              </a:lnSpc>
              <a:buFont typeface="Arial"/>
              <a:buChar char="•"/>
            </a:pPr>
            <a:r>
              <a:rPr lang="en-US" sz="3429">
                <a:solidFill>
                  <a:srgbClr val="000000"/>
                </a:solidFill>
                <a:latin typeface="DG Jory"/>
                <a:ea typeface="DG Jory"/>
                <a:cs typeface="DG Jory"/>
                <a:sym typeface="DG Jory"/>
              </a:rPr>
              <a:t>Practical Implementation</a:t>
            </a:r>
          </a:p>
          <a:p>
            <a:pPr algn="l" marL="740417" indent="-370208" lvl="1">
              <a:lnSpc>
                <a:spcPts val="4801"/>
              </a:lnSpc>
              <a:buFont typeface="Arial"/>
              <a:buChar char="•"/>
            </a:pPr>
            <a:r>
              <a:rPr lang="en-US" sz="3429">
                <a:solidFill>
                  <a:srgbClr val="000000"/>
                </a:solidFill>
                <a:latin typeface="DG Jory"/>
                <a:ea typeface="DG Jory"/>
                <a:cs typeface="DG Jory"/>
                <a:sym typeface="DG Jory"/>
              </a:rPr>
              <a:t>S</a:t>
            </a:r>
            <a:r>
              <a:rPr lang="en-US" sz="3429">
                <a:solidFill>
                  <a:srgbClr val="000000"/>
                </a:solidFill>
                <a:latin typeface="DG Jory"/>
                <a:ea typeface="DG Jory"/>
                <a:cs typeface="DG Jory"/>
                <a:sym typeface="DG Jory"/>
              </a:rPr>
              <a:t>u</a:t>
            </a:r>
            <a:r>
              <a:rPr lang="en-US" sz="3429">
                <a:solidFill>
                  <a:srgbClr val="000000"/>
                </a:solidFill>
                <a:latin typeface="DG Jory"/>
                <a:ea typeface="DG Jory"/>
                <a:cs typeface="DG Jory"/>
                <a:sym typeface="DG Jory"/>
              </a:rPr>
              <a:t>cc</a:t>
            </a:r>
            <a:r>
              <a:rPr lang="en-US" sz="3429">
                <a:solidFill>
                  <a:srgbClr val="000000"/>
                </a:solidFill>
                <a:latin typeface="DG Jory"/>
                <a:ea typeface="DG Jory"/>
                <a:cs typeface="DG Jory"/>
                <a:sym typeface="DG Jory"/>
              </a:rPr>
              <a:t>e</a:t>
            </a:r>
            <a:r>
              <a:rPr lang="en-US" sz="3429">
                <a:solidFill>
                  <a:srgbClr val="000000"/>
                </a:solidFill>
                <a:latin typeface="DG Jory"/>
                <a:ea typeface="DG Jory"/>
                <a:cs typeface="DG Jory"/>
                <a:sym typeface="DG Jory"/>
              </a:rPr>
              <a:t>s</a:t>
            </a:r>
            <a:r>
              <a:rPr lang="en-US" sz="3429">
                <a:solidFill>
                  <a:srgbClr val="000000"/>
                </a:solidFill>
                <a:latin typeface="DG Jory"/>
                <a:ea typeface="DG Jory"/>
                <a:cs typeface="DG Jory"/>
                <a:sym typeface="DG Jory"/>
              </a:rPr>
              <a:t>s</a:t>
            </a:r>
            <a:r>
              <a:rPr lang="en-US" sz="3429">
                <a:solidFill>
                  <a:srgbClr val="000000"/>
                </a:solidFill>
                <a:latin typeface="DG Jory"/>
                <a:ea typeface="DG Jory"/>
                <a:cs typeface="DG Jory"/>
                <a:sym typeface="DG Jory"/>
              </a:rPr>
              <a:t>ful Output</a:t>
            </a:r>
            <a:r>
              <a:rPr lang="en-US" sz="3429">
                <a:solidFill>
                  <a:srgbClr val="000000"/>
                </a:solidFill>
                <a:latin typeface="DG Jory"/>
                <a:ea typeface="DG Jory"/>
                <a:cs typeface="DG Jory"/>
                <a:sym typeface="DG Jory"/>
              </a:rPr>
              <a:t> </a:t>
            </a:r>
            <a:r>
              <a:rPr lang="en-US" sz="3429">
                <a:solidFill>
                  <a:srgbClr val="000000"/>
                </a:solidFill>
                <a:latin typeface="DG Jory"/>
                <a:ea typeface="DG Jory"/>
                <a:cs typeface="DG Jory"/>
                <a:sym typeface="DG Jory"/>
              </a:rPr>
              <a:t>Generated</a:t>
            </a:r>
          </a:p>
          <a:p>
            <a:pPr algn="l" marL="740417" indent="-370208" lvl="1">
              <a:lnSpc>
                <a:spcPts val="4801"/>
              </a:lnSpc>
              <a:buFont typeface="Arial"/>
              <a:buChar char="•"/>
            </a:pPr>
            <a:r>
              <a:rPr lang="en-US" sz="3429">
                <a:solidFill>
                  <a:srgbClr val="000000"/>
                </a:solidFill>
                <a:latin typeface="DG Jory"/>
                <a:ea typeface="DG Jory"/>
                <a:cs typeface="DG Jory"/>
                <a:sym typeface="DG Jory"/>
              </a:rPr>
              <a:t>Conclusion</a:t>
            </a:r>
          </a:p>
          <a:p>
            <a:pPr algn="l">
              <a:lnSpc>
                <a:spcPts val="4801"/>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422130" y="527101"/>
            <a:ext cx="11301259" cy="5226832"/>
          </a:xfrm>
          <a:custGeom>
            <a:avLst/>
            <a:gdLst/>
            <a:ahLst/>
            <a:cxnLst/>
            <a:rect r="r" b="b" t="t" l="l"/>
            <a:pathLst>
              <a:path h="5226832" w="11301259">
                <a:moveTo>
                  <a:pt x="0" y="0"/>
                </a:moveTo>
                <a:lnTo>
                  <a:pt x="11301259" y="0"/>
                </a:lnTo>
                <a:lnTo>
                  <a:pt x="11301259" y="5226832"/>
                </a:lnTo>
                <a:lnTo>
                  <a:pt x="0" y="5226832"/>
                </a:lnTo>
                <a:lnTo>
                  <a:pt x="0" y="0"/>
                </a:lnTo>
                <a:close/>
              </a:path>
            </a:pathLst>
          </a:custGeom>
          <a:blipFill>
            <a:blip r:embed="rId4"/>
            <a:stretch>
              <a:fillRect l="0" t="0" r="0" b="0"/>
            </a:stretch>
          </a:blipFill>
        </p:spPr>
      </p:sp>
      <p:sp>
        <p:nvSpPr>
          <p:cNvPr name="Freeform 7" id="7"/>
          <p:cNvSpPr/>
          <p:nvPr/>
        </p:nvSpPr>
        <p:spPr>
          <a:xfrm flipH="false" flipV="false" rot="0">
            <a:off x="6072759" y="3842205"/>
            <a:ext cx="11301259" cy="6074427"/>
          </a:xfrm>
          <a:custGeom>
            <a:avLst/>
            <a:gdLst/>
            <a:ahLst/>
            <a:cxnLst/>
            <a:rect r="r" b="b" t="t" l="l"/>
            <a:pathLst>
              <a:path h="6074427" w="11301259">
                <a:moveTo>
                  <a:pt x="0" y="0"/>
                </a:moveTo>
                <a:lnTo>
                  <a:pt x="11301259" y="0"/>
                </a:lnTo>
                <a:lnTo>
                  <a:pt x="11301259" y="6074427"/>
                </a:lnTo>
                <a:lnTo>
                  <a:pt x="0" y="6074427"/>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2301519" y="1354476"/>
            <a:ext cx="13997483" cy="7751106"/>
          </a:xfrm>
          <a:custGeom>
            <a:avLst/>
            <a:gdLst/>
            <a:ahLst/>
            <a:cxnLst/>
            <a:rect r="r" b="b" t="t" l="l"/>
            <a:pathLst>
              <a:path h="7751106" w="13997483">
                <a:moveTo>
                  <a:pt x="0" y="0"/>
                </a:moveTo>
                <a:lnTo>
                  <a:pt x="13997483" y="0"/>
                </a:lnTo>
                <a:lnTo>
                  <a:pt x="13997483" y="7751106"/>
                </a:lnTo>
                <a:lnTo>
                  <a:pt x="0" y="7751106"/>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028700" y="924888"/>
            <a:ext cx="11301259" cy="3743542"/>
          </a:xfrm>
          <a:custGeom>
            <a:avLst/>
            <a:gdLst/>
            <a:ahLst/>
            <a:cxnLst/>
            <a:rect r="r" b="b" t="t" l="l"/>
            <a:pathLst>
              <a:path h="3743542" w="11301259">
                <a:moveTo>
                  <a:pt x="0" y="0"/>
                </a:moveTo>
                <a:lnTo>
                  <a:pt x="11301259" y="0"/>
                </a:lnTo>
                <a:lnTo>
                  <a:pt x="11301259" y="3743542"/>
                </a:lnTo>
                <a:lnTo>
                  <a:pt x="0" y="3743542"/>
                </a:lnTo>
                <a:lnTo>
                  <a:pt x="0" y="0"/>
                </a:lnTo>
                <a:close/>
              </a:path>
            </a:pathLst>
          </a:custGeom>
          <a:blipFill>
            <a:blip r:embed="rId4"/>
            <a:stretch>
              <a:fillRect l="0" t="0" r="0" b="0"/>
            </a:stretch>
          </a:blipFill>
        </p:spPr>
      </p:sp>
      <p:sp>
        <p:nvSpPr>
          <p:cNvPr name="Freeform 7" id="7"/>
          <p:cNvSpPr/>
          <p:nvPr/>
        </p:nvSpPr>
        <p:spPr>
          <a:xfrm flipH="false" flipV="false" rot="0">
            <a:off x="5958041" y="3944175"/>
            <a:ext cx="11301259" cy="5806022"/>
          </a:xfrm>
          <a:custGeom>
            <a:avLst/>
            <a:gdLst/>
            <a:ahLst/>
            <a:cxnLst/>
            <a:rect r="r" b="b" t="t" l="l"/>
            <a:pathLst>
              <a:path h="5806022" w="11301259">
                <a:moveTo>
                  <a:pt x="0" y="0"/>
                </a:moveTo>
                <a:lnTo>
                  <a:pt x="11301259" y="0"/>
                </a:lnTo>
                <a:lnTo>
                  <a:pt x="11301259" y="5806021"/>
                </a:lnTo>
                <a:lnTo>
                  <a:pt x="0" y="5806021"/>
                </a:lnTo>
                <a:lnTo>
                  <a:pt x="0" y="0"/>
                </a:lnTo>
                <a:close/>
              </a:path>
            </a:pathLst>
          </a:custGeom>
          <a:blipFill>
            <a:blip r:embed="rId5"/>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3680067" y="3406847"/>
            <a:ext cx="12115476" cy="7169037"/>
          </a:xfrm>
          <a:prstGeom prst="rect">
            <a:avLst/>
          </a:prstGeom>
        </p:spPr>
        <p:txBody>
          <a:bodyPr anchor="t" rtlCol="false" tIns="0" lIns="0" bIns="0" rIns="0">
            <a:spAutoFit/>
          </a:bodyPr>
          <a:lstStyle/>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Project Success:</a:t>
            </a:r>
            <a:r>
              <a:rPr lang="en-US" sz="3129">
                <a:solidFill>
                  <a:srgbClr val="000000"/>
                </a:solidFill>
                <a:latin typeface="DG Jory"/>
                <a:ea typeface="DG Jory"/>
                <a:cs typeface="DG Jory"/>
                <a:sym typeface="DG Jory"/>
              </a:rPr>
              <a:t> Performed time series analysis on website visitor data using PySpark in Databricks.</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Efficient Data Handling: </a:t>
            </a:r>
            <a:r>
              <a:rPr lang="en-US" sz="3129">
                <a:solidFill>
                  <a:srgbClr val="000000"/>
                </a:solidFill>
                <a:latin typeface="DG Jory"/>
                <a:ea typeface="DG Jory"/>
                <a:cs typeface="DG Jory"/>
                <a:sym typeface="DG Jory"/>
              </a:rPr>
              <a:t>Dataset uploaded and processed seamlessly within Databricks.</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Time Series Exploration:</a:t>
            </a:r>
            <a:r>
              <a:rPr lang="en-US" sz="3129">
                <a:solidFill>
                  <a:srgbClr val="000000"/>
                </a:solidFill>
                <a:latin typeface="DG Jory"/>
                <a:ea typeface="DG Jory"/>
                <a:cs typeface="DG Jory"/>
                <a:sym typeface="DG Jory"/>
              </a:rPr>
              <a:t> Identified trends, seasonal patterns, and anomalies in visitor traffic.</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Visualization &amp; Insights:</a:t>
            </a:r>
            <a:r>
              <a:rPr lang="en-US" sz="3129">
                <a:solidFill>
                  <a:srgbClr val="000000"/>
                </a:solidFill>
                <a:latin typeface="DG Jory"/>
                <a:ea typeface="DG Jory"/>
                <a:cs typeface="DG Jory"/>
                <a:sym typeface="DG Jory"/>
              </a:rPr>
              <a:t> Graphs highlighted peak periods and long-term growth trends.</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Optimized Environment:</a:t>
            </a:r>
            <a:r>
              <a:rPr lang="en-US" sz="3129">
                <a:solidFill>
                  <a:srgbClr val="000000"/>
                </a:solidFill>
                <a:latin typeface="DG Jory"/>
                <a:ea typeface="DG Jory"/>
                <a:cs typeface="DG Jory"/>
                <a:sym typeface="DG Jory"/>
              </a:rPr>
              <a:t> Interactive Databricks workspace enabled efficient transformations and collaboration.</a:t>
            </a:r>
          </a:p>
          <a:p>
            <a:pPr algn="l" marL="675648" indent="-337824" lvl="1">
              <a:lnSpc>
                <a:spcPts val="4381"/>
              </a:lnSpc>
              <a:buFont typeface="Arial"/>
              <a:buChar char="•"/>
            </a:pPr>
            <a:r>
              <a:rPr lang="en-US" sz="3129">
                <a:solidFill>
                  <a:srgbClr val="000000"/>
                </a:solidFill>
                <a:latin typeface="DG Jory"/>
                <a:ea typeface="DG Jory"/>
                <a:cs typeface="DG Jory"/>
                <a:sym typeface="DG Jory"/>
              </a:rPr>
              <a:t>Overall: Demonstrated scalable, cloud-based time series analysis and generated actionable insights.</a:t>
            </a:r>
          </a:p>
          <a:p>
            <a:pPr algn="ctr">
              <a:lnSpc>
                <a:spcPts val="4381"/>
              </a:lnSpc>
            </a:pPr>
          </a:p>
        </p:txBody>
      </p:sp>
      <p:grpSp>
        <p:nvGrpSpPr>
          <p:cNvPr name="Group 7" id="7"/>
          <p:cNvGrpSpPr/>
          <p:nvPr/>
        </p:nvGrpSpPr>
        <p:grpSpPr>
          <a:xfrm rot="0">
            <a:off x="6021566" y="1558017"/>
            <a:ext cx="5994124" cy="1773322"/>
            <a:chOff x="0" y="0"/>
            <a:chExt cx="2747400" cy="812800"/>
          </a:xfrm>
        </p:grpSpPr>
        <p:sp>
          <p:nvSpPr>
            <p:cNvPr name="Freeform 8" id="8"/>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9" id="9"/>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163750" y="1700201"/>
            <a:ext cx="5994124" cy="1773322"/>
            <a:chOff x="0" y="0"/>
            <a:chExt cx="2747400" cy="812800"/>
          </a:xfrm>
        </p:grpSpPr>
        <p:sp>
          <p:nvSpPr>
            <p:cNvPr name="Freeform 11" id="11"/>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2" id="12"/>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130126" y="2070379"/>
            <a:ext cx="6027748" cy="74859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6021566" y="1558017"/>
            <a:ext cx="5994124" cy="1773322"/>
            <a:chOff x="0" y="0"/>
            <a:chExt cx="2747400" cy="812800"/>
          </a:xfrm>
        </p:grpSpPr>
        <p:sp>
          <p:nvSpPr>
            <p:cNvPr name="Freeform 7" id="7"/>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8" id="8"/>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163750" y="1700201"/>
            <a:ext cx="5994124" cy="1773322"/>
            <a:chOff x="0" y="0"/>
            <a:chExt cx="2747400" cy="812800"/>
          </a:xfrm>
        </p:grpSpPr>
        <p:sp>
          <p:nvSpPr>
            <p:cNvPr name="Freeform 10" id="10"/>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1" id="11"/>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897630" y="3768129"/>
            <a:ext cx="4115443" cy="4769059"/>
            <a:chOff x="0" y="0"/>
            <a:chExt cx="637590" cy="738852"/>
          </a:xfrm>
        </p:grpSpPr>
        <p:sp>
          <p:nvSpPr>
            <p:cNvPr name="Freeform 13" id="13"/>
            <p:cNvSpPr/>
            <p:nvPr/>
          </p:nvSpPr>
          <p:spPr>
            <a:xfrm flipH="false" flipV="false" rot="0">
              <a:off x="0" y="0"/>
              <a:ext cx="637590" cy="738852"/>
            </a:xfrm>
            <a:custGeom>
              <a:avLst/>
              <a:gdLst/>
              <a:ahLst/>
              <a:cxnLst/>
              <a:rect r="r" b="b" t="t" l="l"/>
              <a:pathLst>
                <a:path h="738852" w="637590">
                  <a:moveTo>
                    <a:pt x="0" y="0"/>
                  </a:moveTo>
                  <a:lnTo>
                    <a:pt x="637590" y="0"/>
                  </a:lnTo>
                  <a:lnTo>
                    <a:pt x="637590" y="738852"/>
                  </a:lnTo>
                  <a:lnTo>
                    <a:pt x="0" y="738852"/>
                  </a:lnTo>
                  <a:close/>
                </a:path>
              </a:pathLst>
            </a:custGeom>
            <a:blipFill>
              <a:blip r:embed="rId4"/>
              <a:stretch>
                <a:fillRect l="-7941" t="0" r="-7941" b="0"/>
              </a:stretch>
            </a:blipFill>
          </p:spPr>
        </p:sp>
      </p:grpSp>
      <p:sp>
        <p:nvSpPr>
          <p:cNvPr name="TextBox 14" id="14"/>
          <p:cNvSpPr txBox="true"/>
          <p:nvPr/>
        </p:nvSpPr>
        <p:spPr>
          <a:xfrm rot="0">
            <a:off x="7651147" y="3682404"/>
            <a:ext cx="6696178" cy="5485017"/>
          </a:xfrm>
          <a:prstGeom prst="rect">
            <a:avLst/>
          </a:prstGeom>
        </p:spPr>
        <p:txBody>
          <a:bodyPr anchor="t" rtlCol="false" tIns="0" lIns="0" bIns="0" rIns="0">
            <a:spAutoFit/>
          </a:bodyPr>
          <a:lstStyle/>
          <a:p>
            <a:pPr algn="l">
              <a:lnSpc>
                <a:spcPts val="4801"/>
              </a:lnSpc>
            </a:pPr>
            <a:r>
              <a:rPr lang="en-US" sz="3429" b="true">
                <a:solidFill>
                  <a:srgbClr val="000000"/>
                </a:solidFill>
                <a:latin typeface="DG Jory Bold"/>
                <a:ea typeface="DG Jory Bold"/>
                <a:cs typeface="DG Jory Bold"/>
                <a:sym typeface="DG Jory Bold"/>
              </a:rPr>
              <a:t>  Project Statement</a:t>
            </a:r>
          </a:p>
          <a:p>
            <a:pPr algn="l" marL="740417" indent="-370208" lvl="1">
              <a:lnSpc>
                <a:spcPts val="4801"/>
              </a:lnSpc>
              <a:buFont typeface="Arial"/>
              <a:buChar char="•"/>
            </a:pPr>
            <a:r>
              <a:rPr lang="en-US" b="true" sz="3429">
                <a:solidFill>
                  <a:srgbClr val="000000"/>
                </a:solidFill>
                <a:latin typeface="DG Jory Bold"/>
                <a:ea typeface="DG Jory Bold"/>
                <a:cs typeface="DG Jory Bold"/>
                <a:sym typeface="DG Jory Bold"/>
              </a:rPr>
              <a:t>Goal:</a:t>
            </a:r>
            <a:r>
              <a:rPr lang="en-US" sz="3429">
                <a:solidFill>
                  <a:srgbClr val="000000"/>
                </a:solidFill>
                <a:latin typeface="DG Jory"/>
                <a:ea typeface="DG Jory"/>
                <a:cs typeface="DG Jory"/>
                <a:sym typeface="DG Jory"/>
              </a:rPr>
              <a:t> Perform time series analysis on website visitor data using PySparkSQL in Azure Databricks.</a:t>
            </a:r>
          </a:p>
          <a:p>
            <a:pPr algn="l" marL="740417" indent="-370208" lvl="1">
              <a:lnSpc>
                <a:spcPts val="4801"/>
              </a:lnSpc>
              <a:buFont typeface="Arial"/>
              <a:buChar char="•"/>
            </a:pPr>
            <a:r>
              <a:rPr lang="en-US" b="true" sz="3429">
                <a:solidFill>
                  <a:srgbClr val="000000"/>
                </a:solidFill>
                <a:latin typeface="DG Jory Bold"/>
                <a:ea typeface="DG Jory Bold"/>
                <a:cs typeface="DG Jory Bold"/>
                <a:sym typeface="DG Jory Bold"/>
              </a:rPr>
              <a:t>Focus Areas: </a:t>
            </a:r>
            <a:r>
              <a:rPr lang="en-US" sz="3429">
                <a:solidFill>
                  <a:srgbClr val="000000"/>
                </a:solidFill>
                <a:latin typeface="DG Jory"/>
                <a:ea typeface="DG Jory"/>
                <a:cs typeface="DG Jory"/>
                <a:sym typeface="DG Jory"/>
              </a:rPr>
              <a:t>Trend detection, seasonality analysis, and anomaly identification.</a:t>
            </a:r>
          </a:p>
          <a:p>
            <a:pPr algn="l">
              <a:lnSpc>
                <a:spcPts val="4801"/>
              </a:lnSpc>
            </a:pPr>
          </a:p>
        </p:txBody>
      </p:sp>
      <p:sp>
        <p:nvSpPr>
          <p:cNvPr name="TextBox 15" id="15"/>
          <p:cNvSpPr txBox="true"/>
          <p:nvPr/>
        </p:nvSpPr>
        <p:spPr>
          <a:xfrm rot="0">
            <a:off x="6204671" y="1558017"/>
            <a:ext cx="6027748"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PROJECT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1028700" y="1028700"/>
            <a:ext cx="5994124" cy="1773322"/>
            <a:chOff x="0" y="0"/>
            <a:chExt cx="2747400" cy="812800"/>
          </a:xfrm>
        </p:grpSpPr>
        <p:sp>
          <p:nvSpPr>
            <p:cNvPr name="Freeform 6" id="6"/>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7" id="7"/>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70884" y="1170884"/>
            <a:ext cx="5994124" cy="1773322"/>
            <a:chOff x="0" y="0"/>
            <a:chExt cx="2747400" cy="812800"/>
          </a:xfrm>
        </p:grpSpPr>
        <p:sp>
          <p:nvSpPr>
            <p:cNvPr name="Freeform 9" id="9"/>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0" id="10"/>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70884" y="3709892"/>
            <a:ext cx="11717398" cy="5548408"/>
            <a:chOff x="0" y="0"/>
            <a:chExt cx="3086064" cy="1461309"/>
          </a:xfrm>
        </p:grpSpPr>
        <p:sp>
          <p:nvSpPr>
            <p:cNvPr name="Freeform 12" id="12"/>
            <p:cNvSpPr/>
            <p:nvPr/>
          </p:nvSpPr>
          <p:spPr>
            <a:xfrm flipH="false" flipV="false" rot="0">
              <a:off x="0" y="0"/>
              <a:ext cx="3086064" cy="1461309"/>
            </a:xfrm>
            <a:custGeom>
              <a:avLst/>
              <a:gdLst/>
              <a:ahLst/>
              <a:cxnLst/>
              <a:rect r="r" b="b" t="t" l="l"/>
              <a:pathLst>
                <a:path h="1461309" w="3086064">
                  <a:moveTo>
                    <a:pt x="0" y="0"/>
                  </a:moveTo>
                  <a:lnTo>
                    <a:pt x="3086064" y="0"/>
                  </a:lnTo>
                  <a:lnTo>
                    <a:pt x="3086064" y="1461309"/>
                  </a:lnTo>
                  <a:lnTo>
                    <a:pt x="0" y="1461309"/>
                  </a:lnTo>
                  <a:close/>
                </a:path>
              </a:pathLst>
            </a:custGeom>
            <a:solidFill>
              <a:srgbClr val="9BDAE9">
                <a:alpha val="49804"/>
              </a:srgbClr>
            </a:solidFill>
          </p:spPr>
        </p:sp>
        <p:sp>
          <p:nvSpPr>
            <p:cNvPr name="TextBox 13" id="13"/>
            <p:cNvSpPr txBox="true"/>
            <p:nvPr/>
          </p:nvSpPr>
          <p:spPr>
            <a:xfrm>
              <a:off x="0" y="-76200"/>
              <a:ext cx="3086064" cy="1537509"/>
            </a:xfrm>
            <a:prstGeom prst="rect">
              <a:avLst/>
            </a:prstGeom>
          </p:spPr>
          <p:txBody>
            <a:bodyPr anchor="ctr" rtlCol="false" tIns="50800" lIns="50800" bIns="50800" rIns="50800"/>
            <a:lstStyle/>
            <a:p>
              <a:pPr algn="ctr">
                <a:lnSpc>
                  <a:spcPts val="5599"/>
                </a:lnSpc>
              </a:pPr>
            </a:p>
          </p:txBody>
        </p:sp>
      </p:grpSp>
      <p:sp>
        <p:nvSpPr>
          <p:cNvPr name="TextBox 14" id="14"/>
          <p:cNvSpPr txBox="true"/>
          <p:nvPr/>
        </p:nvSpPr>
        <p:spPr>
          <a:xfrm rot="0">
            <a:off x="1282822" y="4612917"/>
            <a:ext cx="10700514" cy="3301887"/>
          </a:xfrm>
          <a:prstGeom prst="rect">
            <a:avLst/>
          </a:prstGeom>
        </p:spPr>
        <p:txBody>
          <a:bodyPr anchor="t" rtlCol="false" tIns="0" lIns="0" bIns="0" rIns="0">
            <a:spAutoFit/>
          </a:bodyPr>
          <a:lstStyle/>
          <a:p>
            <a:pPr algn="l">
              <a:lnSpc>
                <a:spcPts val="4381"/>
              </a:lnSpc>
            </a:pPr>
            <a:r>
              <a:rPr lang="en-US" sz="3129">
                <a:solidFill>
                  <a:srgbClr val="000000"/>
                </a:solidFill>
                <a:latin typeface="DG Jory"/>
                <a:ea typeface="DG Jory"/>
                <a:cs typeface="DG Jory"/>
                <a:sym typeface="DG Jory"/>
              </a:rPr>
              <a:t>This proj</a:t>
            </a:r>
            <a:r>
              <a:rPr lang="en-US" sz="3129">
                <a:solidFill>
                  <a:srgbClr val="000000"/>
                </a:solidFill>
                <a:latin typeface="DG Jory"/>
                <a:ea typeface="DG Jory"/>
                <a:cs typeface="DG Jory"/>
                <a:sym typeface="DG Jory"/>
              </a:rPr>
              <a:t>ect focuses on applying Time Series Analysis techniques on a website visitor dataset. The dataset is processed, cleaned, and transformed using PySpark within Databricks. Trend analysis, seasonal pattern discovery, and anomaly detection are performed to understand visitor behavior over time. The results help in gaining actionable insights for website performance optimization.</a:t>
            </a:r>
          </a:p>
        </p:txBody>
      </p:sp>
      <p:sp>
        <p:nvSpPr>
          <p:cNvPr name="TextBox 15" id="15"/>
          <p:cNvSpPr txBox="true"/>
          <p:nvPr/>
        </p:nvSpPr>
        <p:spPr>
          <a:xfrm rot="0">
            <a:off x="1028700" y="1084061"/>
            <a:ext cx="6027748"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PROJECT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756538" y="3473522"/>
            <a:ext cx="7183705" cy="6627480"/>
            <a:chOff x="0" y="0"/>
            <a:chExt cx="1892005" cy="1745509"/>
          </a:xfrm>
        </p:grpSpPr>
        <p:sp>
          <p:nvSpPr>
            <p:cNvPr name="Freeform 4" id="4"/>
            <p:cNvSpPr/>
            <p:nvPr/>
          </p:nvSpPr>
          <p:spPr>
            <a:xfrm flipH="false" flipV="false" rot="0">
              <a:off x="0" y="0"/>
              <a:ext cx="1892005" cy="1745509"/>
            </a:xfrm>
            <a:custGeom>
              <a:avLst/>
              <a:gdLst/>
              <a:ahLst/>
              <a:cxnLst/>
              <a:rect r="r" b="b" t="t" l="l"/>
              <a:pathLst>
                <a:path h="1745509" w="1892005">
                  <a:moveTo>
                    <a:pt x="0" y="0"/>
                  </a:moveTo>
                  <a:lnTo>
                    <a:pt x="1892005" y="0"/>
                  </a:lnTo>
                  <a:lnTo>
                    <a:pt x="1892005" y="1745509"/>
                  </a:lnTo>
                  <a:lnTo>
                    <a:pt x="0" y="1745509"/>
                  </a:lnTo>
                  <a:close/>
                </a:path>
              </a:pathLst>
            </a:custGeom>
            <a:solidFill>
              <a:srgbClr val="000000">
                <a:alpha val="0"/>
              </a:srgbClr>
            </a:solidFill>
            <a:ln w="38100" cap="sq">
              <a:solidFill>
                <a:srgbClr val="9BDAE9">
                  <a:alpha val="49804"/>
                </a:srgbClr>
              </a:solidFill>
              <a:prstDash val="solid"/>
              <a:miter/>
            </a:ln>
          </p:spPr>
        </p:sp>
        <p:sp>
          <p:nvSpPr>
            <p:cNvPr name="TextBox 5" id="5"/>
            <p:cNvSpPr txBox="true"/>
            <p:nvPr/>
          </p:nvSpPr>
          <p:spPr>
            <a:xfrm>
              <a:off x="0" y="-47625"/>
              <a:ext cx="1892005" cy="179313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9" id="9"/>
          <p:cNvSpPr txBox="true"/>
          <p:nvPr/>
        </p:nvSpPr>
        <p:spPr>
          <a:xfrm rot="0">
            <a:off x="6218083" y="3721856"/>
            <a:ext cx="6459039" cy="6064137"/>
          </a:xfrm>
          <a:prstGeom prst="rect">
            <a:avLst/>
          </a:prstGeom>
        </p:spPr>
        <p:txBody>
          <a:bodyPr anchor="t" rtlCol="false" tIns="0" lIns="0" bIns="0" rIns="0">
            <a:spAutoFit/>
          </a:bodyPr>
          <a:lstStyle/>
          <a:p>
            <a:pPr algn="l">
              <a:lnSpc>
                <a:spcPts val="4381"/>
              </a:lnSpc>
            </a:pPr>
            <a:r>
              <a:rPr lang="en-US" sz="3129">
                <a:solidFill>
                  <a:srgbClr val="000000"/>
                </a:solidFill>
                <a:latin typeface="DG Jory"/>
                <a:ea typeface="DG Jory"/>
                <a:cs typeface="DG Jory"/>
                <a:sym typeface="DG Jory"/>
              </a:rPr>
              <a:t>• Dataset in CSV format</a:t>
            </a:r>
          </a:p>
          <a:p>
            <a:pPr algn="l">
              <a:lnSpc>
                <a:spcPts val="4381"/>
              </a:lnSpc>
            </a:pPr>
            <a:r>
              <a:rPr lang="en-US" sz="3129">
                <a:solidFill>
                  <a:srgbClr val="000000"/>
                </a:solidFill>
                <a:latin typeface="DG Jory"/>
                <a:ea typeface="DG Jory"/>
                <a:cs typeface="DG Jory"/>
                <a:sym typeface="DG Jory"/>
              </a:rPr>
              <a:t> • Databricks platform for execution</a:t>
            </a:r>
          </a:p>
          <a:p>
            <a:pPr algn="l">
              <a:lnSpc>
                <a:spcPts val="4381"/>
              </a:lnSpc>
            </a:pPr>
            <a:r>
              <a:rPr lang="en-US" sz="3129">
                <a:solidFill>
                  <a:srgbClr val="000000"/>
                </a:solidFill>
                <a:latin typeface="DG Jory"/>
                <a:ea typeface="DG Jory"/>
                <a:cs typeface="DG Jory"/>
                <a:sym typeface="DG Jory"/>
              </a:rPr>
              <a:t> • PySpark for distributed data processing</a:t>
            </a:r>
          </a:p>
          <a:p>
            <a:pPr algn="l">
              <a:lnSpc>
                <a:spcPts val="4381"/>
              </a:lnSpc>
            </a:pPr>
            <a:r>
              <a:rPr lang="en-US" sz="3129">
                <a:solidFill>
                  <a:srgbClr val="000000"/>
                </a:solidFill>
                <a:latin typeface="DG Jory"/>
                <a:ea typeface="DG Jory"/>
                <a:cs typeface="DG Jory"/>
                <a:sym typeface="DG Jory"/>
              </a:rPr>
              <a:t> • Data stored in DBFS and processed directly in Databricks notebook using PySpark</a:t>
            </a:r>
          </a:p>
          <a:p>
            <a:pPr algn="l">
              <a:lnSpc>
                <a:spcPts val="4381"/>
              </a:lnSpc>
            </a:pPr>
            <a:r>
              <a:rPr lang="en-US" sz="3129">
                <a:solidFill>
                  <a:srgbClr val="000000"/>
                </a:solidFill>
                <a:latin typeface="DG Jory"/>
                <a:ea typeface="DG Jory"/>
                <a:cs typeface="DG Jory"/>
                <a:sym typeface="DG Jory"/>
              </a:rPr>
              <a:t> • Visualization support for trends, seasonality, and anomaly detection</a:t>
            </a:r>
          </a:p>
          <a:p>
            <a:pPr algn="ctr">
              <a:lnSpc>
                <a:spcPts val="4381"/>
              </a:lnSpc>
            </a:pPr>
          </a:p>
          <a:p>
            <a:pPr algn="ctr">
              <a:lnSpc>
                <a:spcPts val="4381"/>
              </a:lnSpc>
            </a:pPr>
          </a:p>
        </p:txBody>
      </p:sp>
      <p:grpSp>
        <p:nvGrpSpPr>
          <p:cNvPr name="Group 10" id="10"/>
          <p:cNvGrpSpPr/>
          <p:nvPr/>
        </p:nvGrpSpPr>
        <p:grpSpPr>
          <a:xfrm rot="0">
            <a:off x="6021566" y="1558017"/>
            <a:ext cx="5994124" cy="1773322"/>
            <a:chOff x="0" y="0"/>
            <a:chExt cx="2747400" cy="812800"/>
          </a:xfrm>
        </p:grpSpPr>
        <p:sp>
          <p:nvSpPr>
            <p:cNvPr name="Freeform 11" id="11"/>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12" id="12"/>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163750" y="1700201"/>
            <a:ext cx="5994124" cy="1773322"/>
            <a:chOff x="0" y="0"/>
            <a:chExt cx="2747400" cy="812800"/>
          </a:xfrm>
        </p:grpSpPr>
        <p:sp>
          <p:nvSpPr>
            <p:cNvPr name="Freeform 14" id="14"/>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5" id="15"/>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021566" y="1558017"/>
            <a:ext cx="6027748"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PROJECT REQUIREMENT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5" id="5"/>
          <p:cNvSpPr txBox="true"/>
          <p:nvPr/>
        </p:nvSpPr>
        <p:spPr>
          <a:xfrm rot="0">
            <a:off x="1028700" y="3917971"/>
            <a:ext cx="12639565" cy="6616587"/>
          </a:xfrm>
          <a:prstGeom prst="rect">
            <a:avLst/>
          </a:prstGeom>
        </p:spPr>
        <p:txBody>
          <a:bodyPr anchor="t" rtlCol="false" tIns="0" lIns="0" bIns="0" rIns="0">
            <a:spAutoFit/>
          </a:bodyPr>
          <a:lstStyle/>
          <a:p>
            <a:pPr algn="l" marL="675648" indent="-337824" lvl="1">
              <a:lnSpc>
                <a:spcPts val="4381"/>
              </a:lnSpc>
              <a:buFont typeface="Arial"/>
              <a:buChar char="•"/>
            </a:pPr>
            <a:r>
              <a:rPr lang="en-US" sz="3129">
                <a:solidFill>
                  <a:srgbClr val="000000"/>
                </a:solidFill>
                <a:latin typeface="DG Jory"/>
                <a:ea typeface="DG Jory"/>
                <a:cs typeface="DG Jory"/>
                <a:sym typeface="DG Jory"/>
              </a:rPr>
              <a:t>T</a:t>
            </a:r>
            <a:r>
              <a:rPr lang="en-US" sz="3129">
                <a:solidFill>
                  <a:srgbClr val="000000"/>
                </a:solidFill>
                <a:latin typeface="DG Jory"/>
                <a:ea typeface="DG Jory"/>
                <a:cs typeface="DG Jory"/>
                <a:sym typeface="DG Jory"/>
              </a:rPr>
              <a:t>o perform time series analysis on the given dataset using Azure Databricks.</a:t>
            </a:r>
          </a:p>
          <a:p>
            <a:pPr algn="l" marL="675648" indent="-337824" lvl="1">
              <a:lnSpc>
                <a:spcPts val="4381"/>
              </a:lnSpc>
              <a:buFont typeface="Arial"/>
              <a:buChar char="•"/>
            </a:pPr>
            <a:r>
              <a:rPr lang="en-US" sz="3129">
                <a:solidFill>
                  <a:srgbClr val="000000"/>
                </a:solidFill>
                <a:latin typeface="DG Jory"/>
                <a:ea typeface="DG Jory"/>
                <a:cs typeface="DG Jory"/>
                <a:sym typeface="DG Jory"/>
              </a:rPr>
              <a:t>To leverage PySpark and Databricks notebooks for data preprocessing, exploration, and visualization.</a:t>
            </a:r>
          </a:p>
          <a:p>
            <a:pPr algn="l" marL="675648" indent="-337824" lvl="1">
              <a:lnSpc>
                <a:spcPts val="4381"/>
              </a:lnSpc>
              <a:buFont typeface="Arial"/>
              <a:buChar char="•"/>
            </a:pPr>
            <a:r>
              <a:rPr lang="en-US" sz="3129">
                <a:solidFill>
                  <a:srgbClr val="000000"/>
                </a:solidFill>
                <a:latin typeface="DG Jory"/>
                <a:ea typeface="DG Jory"/>
                <a:cs typeface="DG Jory"/>
                <a:sym typeface="DG Jory"/>
              </a:rPr>
              <a:t>To identify patterns, seasonality, and trends in the dataset for better insights.</a:t>
            </a:r>
          </a:p>
          <a:p>
            <a:pPr algn="l" marL="675648" indent="-337824" lvl="1">
              <a:lnSpc>
                <a:spcPts val="4381"/>
              </a:lnSpc>
              <a:buFont typeface="Arial"/>
              <a:buChar char="•"/>
            </a:pPr>
            <a:r>
              <a:rPr lang="en-US" sz="3129">
                <a:solidFill>
                  <a:srgbClr val="000000"/>
                </a:solidFill>
                <a:latin typeface="DG Jory"/>
                <a:ea typeface="DG Jory"/>
                <a:cs typeface="DG Jory"/>
                <a:sym typeface="DG Jory"/>
              </a:rPr>
              <a:t>To apply appropriate time series forecasting techniques for future value prediction.</a:t>
            </a:r>
          </a:p>
          <a:p>
            <a:pPr algn="l" marL="675648" indent="-337824" lvl="1">
              <a:lnSpc>
                <a:spcPts val="4381"/>
              </a:lnSpc>
              <a:buFont typeface="Arial"/>
              <a:buChar char="•"/>
            </a:pPr>
            <a:r>
              <a:rPr lang="en-US" sz="3129">
                <a:solidFill>
                  <a:srgbClr val="000000"/>
                </a:solidFill>
                <a:latin typeface="DG Jory"/>
                <a:ea typeface="DG Jory"/>
                <a:cs typeface="DG Jory"/>
                <a:sym typeface="DG Jory"/>
              </a:rPr>
              <a:t>To demonstrate the use of cloud-based analytics (Azure Databricks) for scalable and efficient time series analysis.</a:t>
            </a:r>
          </a:p>
          <a:p>
            <a:pPr algn="l" marL="675648" indent="-337824" lvl="1">
              <a:lnSpc>
                <a:spcPts val="4381"/>
              </a:lnSpc>
              <a:buFont typeface="Arial"/>
              <a:buChar char="•"/>
            </a:pPr>
            <a:r>
              <a:rPr lang="en-US" sz="3129">
                <a:solidFill>
                  <a:srgbClr val="000000"/>
                </a:solidFill>
                <a:latin typeface="DG Jory"/>
                <a:ea typeface="DG Jory"/>
                <a:cs typeface="DG Jory"/>
                <a:sym typeface="DG Jory"/>
              </a:rPr>
              <a:t>To evaluate the model performance and ensure accuracy of predictions.</a:t>
            </a:r>
          </a:p>
          <a:p>
            <a:pPr algn="l">
              <a:lnSpc>
                <a:spcPts val="4381"/>
              </a:lnSpc>
            </a:pPr>
          </a:p>
        </p:txBody>
      </p:sp>
      <p:grpSp>
        <p:nvGrpSpPr>
          <p:cNvPr name="Group 6" id="6"/>
          <p:cNvGrpSpPr/>
          <p:nvPr/>
        </p:nvGrpSpPr>
        <p:grpSpPr>
          <a:xfrm rot="0">
            <a:off x="1202807" y="1621421"/>
            <a:ext cx="5994124" cy="1773322"/>
            <a:chOff x="0" y="0"/>
            <a:chExt cx="2747400" cy="812800"/>
          </a:xfrm>
        </p:grpSpPr>
        <p:sp>
          <p:nvSpPr>
            <p:cNvPr name="Freeform 7" id="7"/>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8" id="8"/>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44991" y="1763605"/>
            <a:ext cx="5994124" cy="1773322"/>
            <a:chOff x="0" y="0"/>
            <a:chExt cx="2747400" cy="812800"/>
          </a:xfrm>
        </p:grpSpPr>
        <p:sp>
          <p:nvSpPr>
            <p:cNvPr name="Freeform 10" id="10"/>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1" id="11"/>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311367" y="1897515"/>
            <a:ext cx="6027748"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PROJECT OBJECTIVE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93291" y="4257021"/>
            <a:ext cx="10189870" cy="3972579"/>
            <a:chOff x="0" y="0"/>
            <a:chExt cx="2683752" cy="1046276"/>
          </a:xfrm>
        </p:grpSpPr>
        <p:sp>
          <p:nvSpPr>
            <p:cNvPr name="Freeform 3" id="3"/>
            <p:cNvSpPr/>
            <p:nvPr/>
          </p:nvSpPr>
          <p:spPr>
            <a:xfrm flipH="false" flipV="false" rot="0">
              <a:off x="0" y="0"/>
              <a:ext cx="2683752" cy="1046276"/>
            </a:xfrm>
            <a:custGeom>
              <a:avLst/>
              <a:gdLst/>
              <a:ahLst/>
              <a:cxnLst/>
              <a:rect r="r" b="b" t="t" l="l"/>
              <a:pathLst>
                <a:path h="1046276" w="2683752">
                  <a:moveTo>
                    <a:pt x="0" y="0"/>
                  </a:moveTo>
                  <a:lnTo>
                    <a:pt x="2683752" y="0"/>
                  </a:lnTo>
                  <a:lnTo>
                    <a:pt x="2683752" y="1046276"/>
                  </a:lnTo>
                  <a:lnTo>
                    <a:pt x="0" y="1046276"/>
                  </a:lnTo>
                  <a:close/>
                </a:path>
              </a:pathLst>
            </a:custGeom>
            <a:solidFill>
              <a:srgbClr val="000000">
                <a:alpha val="0"/>
              </a:srgbClr>
            </a:solidFill>
            <a:ln w="38100" cap="sq">
              <a:solidFill>
                <a:srgbClr val="9BDAE9">
                  <a:alpha val="49804"/>
                </a:srgbClr>
              </a:solidFill>
              <a:prstDash val="solid"/>
              <a:miter/>
            </a:ln>
          </p:spPr>
        </p:sp>
        <p:sp>
          <p:nvSpPr>
            <p:cNvPr name="TextBox 4" id="4"/>
            <p:cNvSpPr txBox="true"/>
            <p:nvPr/>
          </p:nvSpPr>
          <p:spPr>
            <a:xfrm>
              <a:off x="0" y="-47625"/>
              <a:ext cx="2683752" cy="109390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9" id="9"/>
          <p:cNvSpPr txBox="true"/>
          <p:nvPr/>
        </p:nvSpPr>
        <p:spPr>
          <a:xfrm rot="0">
            <a:off x="4238462" y="4571884"/>
            <a:ext cx="9844700" cy="3657716"/>
          </a:xfrm>
          <a:prstGeom prst="rect">
            <a:avLst/>
          </a:prstGeom>
        </p:spPr>
        <p:txBody>
          <a:bodyPr anchor="t" rtlCol="false" tIns="0" lIns="0" bIns="0" rIns="0">
            <a:spAutoFit/>
          </a:bodyPr>
          <a:lstStyle/>
          <a:p>
            <a:pPr algn="l">
              <a:lnSpc>
                <a:spcPts val="4193"/>
              </a:lnSpc>
            </a:pPr>
            <a:r>
              <a:rPr lang="en-US" sz="2995">
                <a:solidFill>
                  <a:srgbClr val="000000"/>
                </a:solidFill>
                <a:latin typeface="DG Jory"/>
                <a:ea typeface="DG Jory"/>
                <a:cs typeface="DG Jory"/>
                <a:sym typeface="DG Jory"/>
              </a:rPr>
              <a:t>Databricks Notebook – execution environment</a:t>
            </a:r>
          </a:p>
          <a:p>
            <a:pPr algn="l">
              <a:lnSpc>
                <a:spcPts val="4193"/>
              </a:lnSpc>
            </a:pPr>
            <a:r>
              <a:rPr lang="en-US" sz="2995">
                <a:solidFill>
                  <a:srgbClr val="000000"/>
                </a:solidFill>
                <a:latin typeface="DG Jory"/>
                <a:ea typeface="DG Jory"/>
                <a:cs typeface="DG Jory"/>
                <a:sym typeface="DG Jory"/>
              </a:rPr>
              <a:t> • DBFS (Databricks File System) – for storing CSV input</a:t>
            </a:r>
          </a:p>
          <a:p>
            <a:pPr algn="l">
              <a:lnSpc>
                <a:spcPts val="4193"/>
              </a:lnSpc>
            </a:pPr>
            <a:r>
              <a:rPr lang="en-US" sz="2995">
                <a:solidFill>
                  <a:srgbClr val="000000"/>
                </a:solidFill>
                <a:latin typeface="DG Jory"/>
                <a:ea typeface="DG Jory"/>
                <a:cs typeface="DG Jory"/>
                <a:sym typeface="DG Jory"/>
              </a:rPr>
              <a:t> • PySpark (Spark SQL &amp; Functions) – for transformations and analysis</a:t>
            </a:r>
          </a:p>
          <a:p>
            <a:pPr algn="l">
              <a:lnSpc>
                <a:spcPts val="4193"/>
              </a:lnSpc>
            </a:pPr>
            <a:r>
              <a:rPr lang="en-US" sz="2995">
                <a:solidFill>
                  <a:srgbClr val="000000"/>
                </a:solidFill>
                <a:latin typeface="DG Jory"/>
                <a:ea typeface="DG Jory"/>
                <a:cs typeface="DG Jory"/>
                <a:sym typeface="DG Jory"/>
              </a:rPr>
              <a:t> • Databricks display() – for visualization</a:t>
            </a:r>
          </a:p>
          <a:p>
            <a:pPr algn="l">
              <a:lnSpc>
                <a:spcPts val="4193"/>
              </a:lnSpc>
            </a:pPr>
            <a:r>
              <a:rPr lang="en-US" sz="2995">
                <a:solidFill>
                  <a:srgbClr val="000000"/>
                </a:solidFill>
                <a:latin typeface="DG Jory"/>
                <a:ea typeface="DG Jory"/>
                <a:cs typeface="DG Jory"/>
                <a:sym typeface="DG Jory"/>
              </a:rPr>
              <a:t> • Delta Tables (optional) – to save processed results if required</a:t>
            </a:r>
          </a:p>
          <a:p>
            <a:pPr algn="ctr">
              <a:lnSpc>
                <a:spcPts val="4193"/>
              </a:lnSpc>
            </a:pPr>
          </a:p>
        </p:txBody>
      </p:sp>
      <p:grpSp>
        <p:nvGrpSpPr>
          <p:cNvPr name="Group 10" id="10"/>
          <p:cNvGrpSpPr/>
          <p:nvPr/>
        </p:nvGrpSpPr>
        <p:grpSpPr>
          <a:xfrm rot="0">
            <a:off x="6021566" y="1558017"/>
            <a:ext cx="5994124" cy="1773322"/>
            <a:chOff x="0" y="0"/>
            <a:chExt cx="2747400" cy="812800"/>
          </a:xfrm>
        </p:grpSpPr>
        <p:sp>
          <p:nvSpPr>
            <p:cNvPr name="Freeform 11" id="11"/>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12" id="12"/>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163750" y="1700201"/>
            <a:ext cx="5994124" cy="1773322"/>
            <a:chOff x="0" y="0"/>
            <a:chExt cx="2747400" cy="812800"/>
          </a:xfrm>
        </p:grpSpPr>
        <p:sp>
          <p:nvSpPr>
            <p:cNvPr name="Freeform 14" id="14"/>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5" id="15"/>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454803" y="1696064"/>
            <a:ext cx="5378394"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TECHNOLOGIES/TOOLS USED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6221482" y="786841"/>
            <a:ext cx="5994124" cy="1773322"/>
            <a:chOff x="0" y="0"/>
            <a:chExt cx="2747400" cy="812800"/>
          </a:xfrm>
        </p:grpSpPr>
        <p:sp>
          <p:nvSpPr>
            <p:cNvPr name="Freeform 7" id="7"/>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8" id="8"/>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146938" y="648794"/>
            <a:ext cx="5994124" cy="1773322"/>
            <a:chOff x="0" y="0"/>
            <a:chExt cx="2747400" cy="812800"/>
          </a:xfrm>
        </p:grpSpPr>
        <p:sp>
          <p:nvSpPr>
            <p:cNvPr name="Freeform 10" id="10"/>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1" id="11"/>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11060" y="4257021"/>
            <a:ext cx="17278067" cy="2192107"/>
          </a:xfrm>
          <a:custGeom>
            <a:avLst/>
            <a:gdLst/>
            <a:ahLst/>
            <a:cxnLst/>
            <a:rect r="r" b="b" t="t" l="l"/>
            <a:pathLst>
              <a:path h="2192107" w="17278067">
                <a:moveTo>
                  <a:pt x="0" y="0"/>
                </a:moveTo>
                <a:lnTo>
                  <a:pt x="17278067" y="0"/>
                </a:lnTo>
                <a:lnTo>
                  <a:pt x="17278067" y="2192107"/>
                </a:lnTo>
                <a:lnTo>
                  <a:pt x="0" y="2192107"/>
                </a:lnTo>
                <a:lnTo>
                  <a:pt x="0" y="0"/>
                </a:lnTo>
                <a:close/>
              </a:path>
            </a:pathLst>
          </a:custGeom>
          <a:blipFill>
            <a:blip r:embed="rId4"/>
            <a:stretch>
              <a:fillRect l="-1577" t="-127" r="0" b="-952"/>
            </a:stretch>
          </a:blipFill>
        </p:spPr>
      </p:sp>
      <p:sp>
        <p:nvSpPr>
          <p:cNvPr name="TextBox 13" id="13"/>
          <p:cNvSpPr txBox="true"/>
          <p:nvPr/>
        </p:nvSpPr>
        <p:spPr>
          <a:xfrm rot="0">
            <a:off x="6762668" y="786841"/>
            <a:ext cx="5378394"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ARCHITECTURE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6021566" y="1325533"/>
            <a:ext cx="5994124" cy="1773322"/>
            <a:chOff x="0" y="0"/>
            <a:chExt cx="2747400" cy="812800"/>
          </a:xfrm>
        </p:grpSpPr>
        <p:sp>
          <p:nvSpPr>
            <p:cNvPr name="Freeform 7" id="7"/>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9BDAE9"/>
            </a:solidFill>
            <a:ln cap="sq">
              <a:noFill/>
              <a:prstDash val="solid"/>
              <a:miter/>
            </a:ln>
          </p:spPr>
        </p:sp>
        <p:sp>
          <p:nvSpPr>
            <p:cNvPr name="TextBox 8" id="8"/>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163750" y="1467717"/>
            <a:ext cx="5994124" cy="1773322"/>
            <a:chOff x="0" y="0"/>
            <a:chExt cx="2747400" cy="812800"/>
          </a:xfrm>
        </p:grpSpPr>
        <p:sp>
          <p:nvSpPr>
            <p:cNvPr name="Freeform 10" id="10"/>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56C3D0"/>
              </a:solidFill>
              <a:prstDash val="solid"/>
              <a:miter/>
            </a:ln>
          </p:spPr>
        </p:sp>
        <p:sp>
          <p:nvSpPr>
            <p:cNvPr name="TextBox 11" id="11"/>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987942" y="1743810"/>
            <a:ext cx="6027748"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EXECUTION OVERVIEW</a:t>
            </a:r>
          </a:p>
        </p:txBody>
      </p:sp>
      <p:grpSp>
        <p:nvGrpSpPr>
          <p:cNvPr name="Group 13" id="13"/>
          <p:cNvGrpSpPr/>
          <p:nvPr/>
        </p:nvGrpSpPr>
        <p:grpSpPr>
          <a:xfrm rot="0">
            <a:off x="2584712" y="3861106"/>
            <a:ext cx="13152200" cy="5397194"/>
            <a:chOff x="0" y="0"/>
            <a:chExt cx="3463954" cy="1421483"/>
          </a:xfrm>
        </p:grpSpPr>
        <p:sp>
          <p:nvSpPr>
            <p:cNvPr name="Freeform 14" id="14"/>
            <p:cNvSpPr/>
            <p:nvPr/>
          </p:nvSpPr>
          <p:spPr>
            <a:xfrm flipH="false" flipV="false" rot="0">
              <a:off x="0" y="0"/>
              <a:ext cx="3463954" cy="1421483"/>
            </a:xfrm>
            <a:custGeom>
              <a:avLst/>
              <a:gdLst/>
              <a:ahLst/>
              <a:cxnLst/>
              <a:rect r="r" b="b" t="t" l="l"/>
              <a:pathLst>
                <a:path h="1421483" w="3463954">
                  <a:moveTo>
                    <a:pt x="0" y="0"/>
                  </a:moveTo>
                  <a:lnTo>
                    <a:pt x="3463954" y="0"/>
                  </a:lnTo>
                  <a:lnTo>
                    <a:pt x="3463954" y="1421483"/>
                  </a:lnTo>
                  <a:lnTo>
                    <a:pt x="0" y="1421483"/>
                  </a:lnTo>
                  <a:close/>
                </a:path>
              </a:pathLst>
            </a:custGeom>
            <a:solidFill>
              <a:srgbClr val="9BDAE9">
                <a:alpha val="49804"/>
              </a:srgbClr>
            </a:solidFill>
          </p:spPr>
        </p:sp>
        <p:sp>
          <p:nvSpPr>
            <p:cNvPr name="TextBox 15" id="15"/>
            <p:cNvSpPr txBox="true"/>
            <p:nvPr/>
          </p:nvSpPr>
          <p:spPr>
            <a:xfrm>
              <a:off x="0" y="-76200"/>
              <a:ext cx="3463954" cy="1497683"/>
            </a:xfrm>
            <a:prstGeom prst="rect">
              <a:avLst/>
            </a:prstGeom>
          </p:spPr>
          <p:txBody>
            <a:bodyPr anchor="ctr" rtlCol="false" tIns="50800" lIns="50800" bIns="50800" rIns="50800"/>
            <a:lstStyle/>
            <a:p>
              <a:pPr algn="ctr">
                <a:lnSpc>
                  <a:spcPts val="5599"/>
                </a:lnSpc>
              </a:pPr>
            </a:p>
            <a:p>
              <a:pPr algn="ctr">
                <a:lnSpc>
                  <a:spcPts val="5599"/>
                </a:lnSpc>
              </a:pPr>
            </a:p>
          </p:txBody>
        </p:sp>
      </p:grpSp>
      <p:sp>
        <p:nvSpPr>
          <p:cNvPr name="TextBox 16" id="16"/>
          <p:cNvSpPr txBox="true"/>
          <p:nvPr/>
        </p:nvSpPr>
        <p:spPr>
          <a:xfrm rot="0">
            <a:off x="4295800" y="4322972"/>
            <a:ext cx="10700514" cy="4406787"/>
          </a:xfrm>
          <a:prstGeom prst="rect">
            <a:avLst/>
          </a:prstGeom>
        </p:spPr>
        <p:txBody>
          <a:bodyPr anchor="t" rtlCol="false" tIns="0" lIns="0" bIns="0" rIns="0">
            <a:spAutoFit/>
          </a:bodyPr>
          <a:lstStyle/>
          <a:p>
            <a:pPr algn="l">
              <a:lnSpc>
                <a:spcPts val="4381"/>
              </a:lnSpc>
            </a:pPr>
            <a:r>
              <a:rPr lang="en-US" sz="3129">
                <a:solidFill>
                  <a:srgbClr val="000000"/>
                </a:solidFill>
                <a:latin typeface="DG Jory"/>
                <a:ea typeface="DG Jory"/>
                <a:cs typeface="DG Jory"/>
                <a:sym typeface="DG Jory"/>
              </a:rPr>
              <a:t>• Upload</a:t>
            </a:r>
            <a:r>
              <a:rPr lang="en-US" sz="3129">
                <a:solidFill>
                  <a:srgbClr val="000000"/>
                </a:solidFill>
                <a:latin typeface="DG Jory"/>
                <a:ea typeface="DG Jory"/>
                <a:cs typeface="DG Jory"/>
                <a:sym typeface="DG Jory"/>
              </a:rPr>
              <a:t> CSV into DBFS</a:t>
            </a:r>
          </a:p>
          <a:p>
            <a:pPr algn="l">
              <a:lnSpc>
                <a:spcPts val="4381"/>
              </a:lnSpc>
            </a:pPr>
            <a:r>
              <a:rPr lang="en-US" sz="3129">
                <a:solidFill>
                  <a:srgbClr val="000000"/>
                </a:solidFill>
                <a:latin typeface="DG Jory"/>
                <a:ea typeface="DG Jory"/>
                <a:cs typeface="DG Jory"/>
                <a:sym typeface="DG Jory"/>
              </a:rPr>
              <a:t> • Load data into PySpark DataFrame</a:t>
            </a:r>
          </a:p>
          <a:p>
            <a:pPr algn="l">
              <a:lnSpc>
                <a:spcPts val="4381"/>
              </a:lnSpc>
            </a:pPr>
            <a:r>
              <a:rPr lang="en-US" sz="3129">
                <a:solidFill>
                  <a:srgbClr val="000000"/>
                </a:solidFill>
                <a:latin typeface="DG Jory"/>
                <a:ea typeface="DG Jory"/>
                <a:cs typeface="DG Jory"/>
                <a:sym typeface="DG Jory"/>
              </a:rPr>
              <a:t> • Perform data cleaning &amp; formatting (date conversion, type casting)</a:t>
            </a:r>
          </a:p>
          <a:p>
            <a:pPr algn="l">
              <a:lnSpc>
                <a:spcPts val="4381"/>
              </a:lnSpc>
            </a:pPr>
            <a:r>
              <a:rPr lang="en-US" sz="3129">
                <a:solidFill>
                  <a:srgbClr val="000000"/>
                </a:solidFill>
                <a:latin typeface="DG Jory"/>
                <a:ea typeface="DG Jory"/>
                <a:cs typeface="DG Jory"/>
                <a:sym typeface="DG Jory"/>
              </a:rPr>
              <a:t> • Apply trend analysis (daily, weekly, monthly)</a:t>
            </a:r>
          </a:p>
          <a:p>
            <a:pPr algn="l">
              <a:lnSpc>
                <a:spcPts val="4381"/>
              </a:lnSpc>
            </a:pPr>
            <a:r>
              <a:rPr lang="en-US" sz="3129">
                <a:solidFill>
                  <a:srgbClr val="000000"/>
                </a:solidFill>
                <a:latin typeface="DG Jory"/>
                <a:ea typeface="DG Jory"/>
                <a:cs typeface="DG Jory"/>
                <a:sym typeface="DG Jory"/>
              </a:rPr>
              <a:t> • Apply seasonality analysis (day-of-week patterns)</a:t>
            </a:r>
          </a:p>
          <a:p>
            <a:pPr algn="l">
              <a:lnSpc>
                <a:spcPts val="4381"/>
              </a:lnSpc>
            </a:pPr>
            <a:r>
              <a:rPr lang="en-US" sz="3129">
                <a:solidFill>
                  <a:srgbClr val="000000"/>
                </a:solidFill>
                <a:latin typeface="DG Jory"/>
                <a:ea typeface="DG Jory"/>
                <a:cs typeface="DG Jory"/>
                <a:sym typeface="DG Jory"/>
              </a:rPr>
              <a:t> • Perform anomaly detection using z-score method</a:t>
            </a:r>
          </a:p>
          <a:p>
            <a:pPr algn="l">
              <a:lnSpc>
                <a:spcPts val="4381"/>
              </a:lnSpc>
            </a:pPr>
            <a:r>
              <a:rPr lang="en-US" sz="3129">
                <a:solidFill>
                  <a:srgbClr val="000000"/>
                </a:solidFill>
                <a:latin typeface="DG Jory"/>
                <a:ea typeface="DG Jory"/>
                <a:cs typeface="DG Jory"/>
                <a:sym typeface="DG Jory"/>
              </a:rPr>
              <a:t> • Visualize results using display()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DAGxaUWplQI</dc:identifier>
  <dcterms:modified xsi:type="dcterms:W3CDTF">2011-08-01T06:04:30Z</dcterms:modified>
  <cp:revision>1</cp:revision>
  <dc:title>Blue and White Minimalist Project Presentation</dc:title>
</cp:coreProperties>
</file>